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sldIdLst>
    <p:sldId id="256" r:id="rId2"/>
    <p:sldId id="257" r:id="rId3"/>
    <p:sldId id="262" r:id="rId4"/>
    <p:sldId id="270" r:id="rId5"/>
    <p:sldId id="272" r:id="rId6"/>
    <p:sldId id="271" r:id="rId7"/>
    <p:sldId id="273" r:id="rId8"/>
    <p:sldId id="274" r:id="rId9"/>
    <p:sldId id="275" r:id="rId10"/>
    <p:sldId id="276" r:id="rId11"/>
    <p:sldId id="277" r:id="rId12"/>
    <p:sldId id="278" r:id="rId13"/>
    <p:sldId id="261" r:id="rId14"/>
    <p:sldId id="264" r:id="rId15"/>
    <p:sldId id="265" r:id="rId16"/>
    <p:sldId id="258" r:id="rId17"/>
    <p:sldId id="259" r:id="rId18"/>
    <p:sldId id="288" r:id="rId19"/>
    <p:sldId id="260" r:id="rId20"/>
    <p:sldId id="263" r:id="rId21"/>
    <p:sldId id="266" r:id="rId22"/>
    <p:sldId id="267" r:id="rId23"/>
    <p:sldId id="279" r:id="rId24"/>
    <p:sldId id="268" r:id="rId25"/>
    <p:sldId id="280" r:id="rId26"/>
    <p:sldId id="281" r:id="rId27"/>
    <p:sldId id="282" r:id="rId28"/>
    <p:sldId id="283" r:id="rId29"/>
    <p:sldId id="269" r:id="rId30"/>
    <p:sldId id="284" r:id="rId31"/>
    <p:sldId id="285" r:id="rId32"/>
    <p:sldId id="286" r:id="rId33"/>
    <p:sldId id="287" r:id="rId3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4" d="100"/>
          <a:sy n="64" d="100"/>
        </p:scale>
        <p:origin x="102" y="3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BEC8FD1C-8CBF-4584-84E3-28A485383D5C}" type="datetimeFigureOut">
              <a:rPr lang="tr-TR" smtClean="0"/>
              <a:t>10.5.2017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8B1EE1C-E04C-423C-9466-261602E3660D}" type="slidenum">
              <a:rPr lang="tr-TR" smtClean="0"/>
              <a:t>‹#›</a:t>
            </a:fld>
            <a:endParaRPr lang="tr-TR"/>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778663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BEC8FD1C-8CBF-4584-84E3-28A485383D5C}" type="datetimeFigureOut">
              <a:rPr lang="tr-TR" smtClean="0"/>
              <a:t>10.5.2017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8B1EE1C-E04C-423C-9466-261602E3660D}" type="slidenum">
              <a:rPr lang="tr-TR" smtClean="0"/>
              <a:t>‹#›</a:t>
            </a:fld>
            <a:endParaRPr lang="tr-TR"/>
          </a:p>
        </p:txBody>
      </p:sp>
    </p:spTree>
    <p:extLst>
      <p:ext uri="{BB962C8B-B14F-4D97-AF65-F5344CB8AC3E}">
        <p14:creationId xmlns:p14="http://schemas.microsoft.com/office/powerpoint/2010/main" val="22027935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EC8FD1C-8CBF-4584-84E3-28A485383D5C}" type="datetimeFigureOut">
              <a:rPr lang="tr-TR" smtClean="0"/>
              <a:t>10.5.2017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8B1EE1C-E04C-423C-9466-261602E3660D}" type="slidenum">
              <a:rPr lang="tr-TR" smtClean="0"/>
              <a:t>‹#›</a:t>
            </a:fld>
            <a:endParaRPr lang="tr-TR"/>
          </a:p>
        </p:txBody>
      </p:sp>
    </p:spTree>
    <p:extLst>
      <p:ext uri="{BB962C8B-B14F-4D97-AF65-F5344CB8AC3E}">
        <p14:creationId xmlns:p14="http://schemas.microsoft.com/office/powerpoint/2010/main" val="42312300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EC8FD1C-8CBF-4584-84E3-28A485383D5C}" type="datetimeFigureOut">
              <a:rPr lang="tr-TR" smtClean="0"/>
              <a:t>10.5.2017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8B1EE1C-E04C-423C-9466-261602E3660D}" type="slidenum">
              <a:rPr lang="tr-TR" smtClean="0"/>
              <a:t>‹#›</a:t>
            </a:fld>
            <a:endParaRPr lang="tr-TR"/>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41160379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EC8FD1C-8CBF-4584-84E3-28A485383D5C}" type="datetimeFigureOut">
              <a:rPr lang="tr-TR" smtClean="0"/>
              <a:t>10.5.2017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8B1EE1C-E04C-423C-9466-261602E3660D}" type="slidenum">
              <a:rPr lang="tr-TR" smtClean="0"/>
              <a:t>‹#›</a:t>
            </a:fld>
            <a:endParaRPr lang="tr-TR"/>
          </a:p>
        </p:txBody>
      </p:sp>
    </p:spTree>
    <p:extLst>
      <p:ext uri="{BB962C8B-B14F-4D97-AF65-F5344CB8AC3E}">
        <p14:creationId xmlns:p14="http://schemas.microsoft.com/office/powerpoint/2010/main" val="9790522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EC8FD1C-8CBF-4584-84E3-28A485383D5C}" type="datetimeFigureOut">
              <a:rPr lang="tr-TR" smtClean="0"/>
              <a:t>10.5.2017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8B1EE1C-E04C-423C-9466-261602E3660D}" type="slidenum">
              <a:rPr lang="tr-TR" smtClean="0"/>
              <a:t>‹#›</a:t>
            </a:fld>
            <a:endParaRPr lang="tr-TR"/>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4968302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EC8FD1C-8CBF-4584-84E3-28A485383D5C}" type="datetimeFigureOut">
              <a:rPr lang="tr-TR" smtClean="0"/>
              <a:t>10.5.2017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8B1EE1C-E04C-423C-9466-261602E3660D}" type="slidenum">
              <a:rPr lang="tr-TR" smtClean="0"/>
              <a:t>‹#›</a:t>
            </a:fld>
            <a:endParaRPr lang="tr-TR"/>
          </a:p>
        </p:txBody>
      </p:sp>
    </p:spTree>
    <p:extLst>
      <p:ext uri="{BB962C8B-B14F-4D97-AF65-F5344CB8AC3E}">
        <p14:creationId xmlns:p14="http://schemas.microsoft.com/office/powerpoint/2010/main" val="7430394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EC8FD1C-8CBF-4584-84E3-28A485383D5C}" type="datetimeFigureOut">
              <a:rPr lang="tr-TR" smtClean="0"/>
              <a:t>10.5.2017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8B1EE1C-E04C-423C-9466-261602E3660D}" type="slidenum">
              <a:rPr lang="tr-TR" smtClean="0"/>
              <a:t>‹#›</a:t>
            </a:fld>
            <a:endParaRPr lang="tr-TR"/>
          </a:p>
        </p:txBody>
      </p:sp>
    </p:spTree>
    <p:extLst>
      <p:ext uri="{BB962C8B-B14F-4D97-AF65-F5344CB8AC3E}">
        <p14:creationId xmlns:p14="http://schemas.microsoft.com/office/powerpoint/2010/main" val="12675552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EC8FD1C-8CBF-4584-84E3-28A485383D5C}" type="datetimeFigureOut">
              <a:rPr lang="tr-TR" smtClean="0"/>
              <a:t>10.5.2017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8B1EE1C-E04C-423C-9466-261602E3660D}" type="slidenum">
              <a:rPr lang="tr-TR" smtClean="0"/>
              <a:t>‹#›</a:t>
            </a:fld>
            <a:endParaRPr lang="tr-TR"/>
          </a:p>
        </p:txBody>
      </p:sp>
    </p:spTree>
    <p:extLst>
      <p:ext uri="{BB962C8B-B14F-4D97-AF65-F5344CB8AC3E}">
        <p14:creationId xmlns:p14="http://schemas.microsoft.com/office/powerpoint/2010/main" val="23726233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EC8FD1C-8CBF-4584-84E3-28A485383D5C}" type="datetimeFigureOut">
              <a:rPr lang="tr-TR" smtClean="0"/>
              <a:t>10.5.2017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8B1EE1C-E04C-423C-9466-261602E3660D}" type="slidenum">
              <a:rPr lang="tr-TR" smtClean="0"/>
              <a:t>‹#›</a:t>
            </a:fld>
            <a:endParaRPr lang="tr-TR"/>
          </a:p>
        </p:txBody>
      </p:sp>
    </p:spTree>
    <p:extLst>
      <p:ext uri="{BB962C8B-B14F-4D97-AF65-F5344CB8AC3E}">
        <p14:creationId xmlns:p14="http://schemas.microsoft.com/office/powerpoint/2010/main" val="32104888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EC8FD1C-8CBF-4584-84E3-28A485383D5C}" type="datetimeFigureOut">
              <a:rPr lang="tr-TR" smtClean="0"/>
              <a:t>10.5.2017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8B1EE1C-E04C-423C-9466-261602E3660D}" type="slidenum">
              <a:rPr lang="tr-TR" smtClean="0"/>
              <a:t>‹#›</a:t>
            </a:fld>
            <a:endParaRPr lang="tr-TR"/>
          </a:p>
        </p:txBody>
      </p:sp>
    </p:spTree>
    <p:extLst>
      <p:ext uri="{BB962C8B-B14F-4D97-AF65-F5344CB8AC3E}">
        <p14:creationId xmlns:p14="http://schemas.microsoft.com/office/powerpoint/2010/main" val="28719475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BEC8FD1C-8CBF-4584-84E3-28A485383D5C}" type="datetimeFigureOut">
              <a:rPr lang="tr-TR" smtClean="0"/>
              <a:t>10.5.2017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8B1EE1C-E04C-423C-9466-261602E3660D}" type="slidenum">
              <a:rPr lang="tr-TR" smtClean="0"/>
              <a:t>‹#›</a:t>
            </a:fld>
            <a:endParaRPr lang="tr-TR"/>
          </a:p>
        </p:txBody>
      </p:sp>
    </p:spTree>
    <p:extLst>
      <p:ext uri="{BB962C8B-B14F-4D97-AF65-F5344CB8AC3E}">
        <p14:creationId xmlns:p14="http://schemas.microsoft.com/office/powerpoint/2010/main" val="25538377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EC8FD1C-8CBF-4584-84E3-28A485383D5C}" type="datetimeFigureOut">
              <a:rPr lang="tr-TR" smtClean="0"/>
              <a:t>10.5.2017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8B1EE1C-E04C-423C-9466-261602E3660D}" type="slidenum">
              <a:rPr lang="tr-TR" smtClean="0"/>
              <a:t>‹#›</a:t>
            </a:fld>
            <a:endParaRPr lang="tr-TR"/>
          </a:p>
        </p:txBody>
      </p:sp>
    </p:spTree>
    <p:extLst>
      <p:ext uri="{BB962C8B-B14F-4D97-AF65-F5344CB8AC3E}">
        <p14:creationId xmlns:p14="http://schemas.microsoft.com/office/powerpoint/2010/main" val="12829039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EC8FD1C-8CBF-4584-84E3-28A485383D5C}" type="datetimeFigureOut">
              <a:rPr lang="tr-TR" smtClean="0"/>
              <a:t>10.5.2017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8B1EE1C-E04C-423C-9466-261602E3660D}" type="slidenum">
              <a:rPr lang="tr-TR" smtClean="0"/>
              <a:t>‹#›</a:t>
            </a:fld>
            <a:endParaRPr lang="tr-TR"/>
          </a:p>
        </p:txBody>
      </p:sp>
    </p:spTree>
    <p:extLst>
      <p:ext uri="{BB962C8B-B14F-4D97-AF65-F5344CB8AC3E}">
        <p14:creationId xmlns:p14="http://schemas.microsoft.com/office/powerpoint/2010/main" val="1323148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C8FD1C-8CBF-4584-84E3-28A485383D5C}" type="datetimeFigureOut">
              <a:rPr lang="tr-TR" smtClean="0"/>
              <a:t>10.5.2017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88B1EE1C-E04C-423C-9466-261602E3660D}" type="slidenum">
              <a:rPr lang="tr-TR" smtClean="0"/>
              <a:t>‹#›</a:t>
            </a:fld>
            <a:endParaRPr lang="tr-TR"/>
          </a:p>
        </p:txBody>
      </p:sp>
    </p:spTree>
    <p:extLst>
      <p:ext uri="{BB962C8B-B14F-4D97-AF65-F5344CB8AC3E}">
        <p14:creationId xmlns:p14="http://schemas.microsoft.com/office/powerpoint/2010/main" val="32579246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EC8FD1C-8CBF-4584-84E3-28A485383D5C}" type="datetimeFigureOut">
              <a:rPr lang="tr-TR" smtClean="0"/>
              <a:t>10.5.2017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8B1EE1C-E04C-423C-9466-261602E3660D}" type="slidenum">
              <a:rPr lang="tr-TR" smtClean="0"/>
              <a:t>‹#›</a:t>
            </a:fld>
            <a:endParaRPr lang="tr-TR"/>
          </a:p>
        </p:txBody>
      </p:sp>
    </p:spTree>
    <p:extLst>
      <p:ext uri="{BB962C8B-B14F-4D97-AF65-F5344CB8AC3E}">
        <p14:creationId xmlns:p14="http://schemas.microsoft.com/office/powerpoint/2010/main" val="1573645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tr-TR" smtClean="0"/>
              <a:t>Asıl başlık stili için tıklatın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EC8FD1C-8CBF-4584-84E3-28A485383D5C}" type="datetimeFigureOut">
              <a:rPr lang="tr-TR" smtClean="0"/>
              <a:t>10.5.2017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8B1EE1C-E04C-423C-9466-261602E3660D}" type="slidenum">
              <a:rPr lang="tr-TR" smtClean="0"/>
              <a:t>‹#›</a:t>
            </a:fld>
            <a:endParaRPr lang="tr-TR"/>
          </a:p>
        </p:txBody>
      </p:sp>
    </p:spTree>
    <p:extLst>
      <p:ext uri="{BB962C8B-B14F-4D97-AF65-F5344CB8AC3E}">
        <p14:creationId xmlns:p14="http://schemas.microsoft.com/office/powerpoint/2010/main" val="40043759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EC8FD1C-8CBF-4584-84E3-28A485383D5C}" type="datetimeFigureOut">
              <a:rPr lang="tr-TR" smtClean="0"/>
              <a:t>10.5.2017</a:t>
            </a:fld>
            <a:endParaRPr lang="tr-TR"/>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tr-T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88B1EE1C-E04C-423C-9466-261602E3660D}" type="slidenum">
              <a:rPr lang="tr-TR" smtClean="0"/>
              <a:t>‹#›</a:t>
            </a:fld>
            <a:endParaRPr lang="tr-TR"/>
          </a:p>
        </p:txBody>
      </p:sp>
    </p:spTree>
    <p:extLst>
      <p:ext uri="{BB962C8B-B14F-4D97-AF65-F5344CB8AC3E}">
        <p14:creationId xmlns:p14="http://schemas.microsoft.com/office/powerpoint/2010/main" val="2940025733"/>
      </p:ext>
    </p:extLst>
  </p:cSld>
  <p:clrMap bg1="dk1" tx1="lt1" bg2="dk2" tx2="lt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5.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605307" y="1735962"/>
            <a:ext cx="10419008" cy="4832263"/>
          </a:xfrm>
        </p:spPr>
        <p:txBody>
          <a:bodyPr>
            <a:normAutofit/>
          </a:bodyPr>
          <a:lstStyle/>
          <a:p>
            <a:pPr algn="ctr"/>
            <a:r>
              <a:rPr lang="tr-TR" sz="2000" b="1" dirty="0" smtClean="0">
                <a:solidFill>
                  <a:schemeClr val="bg1"/>
                </a:solidFill>
                <a:latin typeface="Times New Roman" panose="02020603050405020304" pitchFamily="18" charset="0"/>
                <a:cs typeface="Times New Roman" panose="02020603050405020304" pitchFamily="18" charset="0"/>
              </a:rPr>
              <a:t>TC.</a:t>
            </a:r>
          </a:p>
          <a:p>
            <a:pPr algn="ctr"/>
            <a:r>
              <a:rPr lang="tr-TR" sz="2000" b="1" dirty="0" smtClean="0">
                <a:solidFill>
                  <a:schemeClr val="bg1"/>
                </a:solidFill>
                <a:latin typeface="Times New Roman" panose="02020603050405020304" pitchFamily="18" charset="0"/>
                <a:cs typeface="Times New Roman" panose="02020603050405020304" pitchFamily="18" charset="0"/>
              </a:rPr>
              <a:t>AKSARAY ÜNİVERSİTESİ</a:t>
            </a:r>
          </a:p>
          <a:p>
            <a:pPr algn="ctr"/>
            <a:r>
              <a:rPr lang="tr-TR" sz="2000" b="1" dirty="0" smtClean="0">
                <a:solidFill>
                  <a:schemeClr val="bg1"/>
                </a:solidFill>
                <a:latin typeface="Times New Roman" panose="02020603050405020304" pitchFamily="18" charset="0"/>
                <a:cs typeface="Times New Roman" panose="02020603050405020304" pitchFamily="18" charset="0"/>
              </a:rPr>
              <a:t>FEN BİLİMLERİ ENSTİTÜSÜ</a:t>
            </a:r>
          </a:p>
          <a:p>
            <a:pPr algn="ctr"/>
            <a:r>
              <a:rPr lang="tr-TR" sz="2000" b="1" dirty="0" smtClean="0">
                <a:solidFill>
                  <a:schemeClr val="bg1"/>
                </a:solidFill>
                <a:latin typeface="Times New Roman" panose="02020603050405020304" pitchFamily="18" charset="0"/>
                <a:cs typeface="Times New Roman" panose="02020603050405020304" pitchFamily="18" charset="0"/>
              </a:rPr>
              <a:t>FİZİK ANABİLİM DALI</a:t>
            </a:r>
          </a:p>
          <a:p>
            <a:pPr algn="ctr"/>
            <a:endParaRPr lang="tr-TR" sz="2000" b="1" dirty="0" smtClean="0">
              <a:solidFill>
                <a:schemeClr val="bg1"/>
              </a:solidFill>
              <a:latin typeface="Times New Roman" panose="02020603050405020304" pitchFamily="18" charset="0"/>
              <a:cs typeface="Times New Roman" panose="02020603050405020304" pitchFamily="18" charset="0"/>
            </a:endParaRPr>
          </a:p>
          <a:p>
            <a:pPr algn="ctr"/>
            <a:r>
              <a:rPr lang="tr-TR" sz="2000" b="1" dirty="0" err="1" smtClean="0">
                <a:solidFill>
                  <a:schemeClr val="bg1"/>
                </a:solidFill>
                <a:latin typeface="Times New Roman" panose="02020603050405020304" pitchFamily="18" charset="0"/>
                <a:cs typeface="Times New Roman" panose="02020603050405020304" pitchFamily="18" charset="0"/>
              </a:rPr>
              <a:t>Termo</a:t>
            </a:r>
            <a:r>
              <a:rPr lang="tr-TR" sz="2000" b="1" dirty="0" smtClean="0">
                <a:solidFill>
                  <a:schemeClr val="bg1"/>
                </a:solidFill>
                <a:latin typeface="Times New Roman" panose="02020603050405020304" pitchFamily="18" charset="0"/>
                <a:cs typeface="Times New Roman" panose="02020603050405020304" pitchFamily="18" charset="0"/>
              </a:rPr>
              <a:t> </a:t>
            </a:r>
            <a:r>
              <a:rPr lang="tr-TR" sz="2000" b="1" dirty="0">
                <a:solidFill>
                  <a:schemeClr val="bg1"/>
                </a:solidFill>
                <a:latin typeface="Times New Roman" panose="02020603050405020304" pitchFamily="18" charset="0"/>
                <a:cs typeface="Times New Roman" panose="02020603050405020304" pitchFamily="18" charset="0"/>
              </a:rPr>
              <a:t>E</a:t>
            </a:r>
            <a:r>
              <a:rPr lang="tr-TR" sz="2000" b="1" dirty="0" smtClean="0">
                <a:solidFill>
                  <a:schemeClr val="bg1"/>
                </a:solidFill>
                <a:latin typeface="Times New Roman" panose="02020603050405020304" pitchFamily="18" charset="0"/>
                <a:cs typeface="Times New Roman" panose="02020603050405020304" pitchFamily="18" charset="0"/>
              </a:rPr>
              <a:t>lektrik Malzemeler</a:t>
            </a:r>
            <a:endParaRPr lang="tr-TR" sz="2000" b="1" dirty="0">
              <a:solidFill>
                <a:schemeClr val="bg1"/>
              </a:solidFill>
              <a:latin typeface="Times New Roman" panose="02020603050405020304" pitchFamily="18" charset="0"/>
              <a:cs typeface="Times New Roman" panose="02020603050405020304" pitchFamily="18" charset="0"/>
            </a:endParaRPr>
          </a:p>
          <a:p>
            <a:pPr algn="ctr"/>
            <a:endParaRPr lang="tr-TR" sz="2000" b="1" dirty="0" smtClean="0">
              <a:solidFill>
                <a:schemeClr val="bg1"/>
              </a:solidFill>
              <a:latin typeface="Times New Roman" panose="02020603050405020304" pitchFamily="18" charset="0"/>
              <a:cs typeface="Times New Roman" panose="02020603050405020304" pitchFamily="18" charset="0"/>
            </a:endParaRPr>
          </a:p>
          <a:p>
            <a:pPr algn="ctr"/>
            <a:r>
              <a:rPr lang="tr-TR" sz="2000" b="1" dirty="0" smtClean="0">
                <a:solidFill>
                  <a:schemeClr val="bg1"/>
                </a:solidFill>
                <a:latin typeface="Times New Roman" panose="02020603050405020304" pitchFamily="18" charset="0"/>
                <a:cs typeface="Times New Roman" panose="02020603050405020304" pitchFamily="18" charset="0"/>
              </a:rPr>
              <a:t>Hazırlayan</a:t>
            </a:r>
          </a:p>
          <a:p>
            <a:pPr algn="ctr"/>
            <a:r>
              <a:rPr lang="tr-TR" sz="2000" b="1" dirty="0" err="1" smtClean="0">
                <a:solidFill>
                  <a:schemeClr val="bg1"/>
                </a:solidFill>
                <a:latin typeface="Times New Roman" panose="02020603050405020304" pitchFamily="18" charset="0"/>
                <a:cs typeface="Times New Roman" panose="02020603050405020304" pitchFamily="18" charset="0"/>
              </a:rPr>
              <a:t>Nuhibe</a:t>
            </a:r>
            <a:r>
              <a:rPr lang="tr-TR" sz="2000" b="1" dirty="0" smtClean="0">
                <a:solidFill>
                  <a:schemeClr val="bg1"/>
                </a:solidFill>
                <a:latin typeface="Times New Roman" panose="02020603050405020304" pitchFamily="18" charset="0"/>
                <a:cs typeface="Times New Roman" panose="02020603050405020304" pitchFamily="18" charset="0"/>
              </a:rPr>
              <a:t> </a:t>
            </a:r>
            <a:r>
              <a:rPr lang="tr-TR" sz="2000" b="1" dirty="0" err="1" smtClean="0">
                <a:solidFill>
                  <a:schemeClr val="bg1"/>
                </a:solidFill>
                <a:latin typeface="Times New Roman" panose="02020603050405020304" pitchFamily="18" charset="0"/>
                <a:cs typeface="Times New Roman" panose="02020603050405020304" pitchFamily="18" charset="0"/>
              </a:rPr>
              <a:t>Türkdal</a:t>
            </a:r>
            <a:endParaRPr lang="tr-TR" sz="2000" b="1" dirty="0" smtClean="0">
              <a:solidFill>
                <a:schemeClr val="bg1"/>
              </a:solidFill>
              <a:latin typeface="Times New Roman" panose="02020603050405020304" pitchFamily="18" charset="0"/>
              <a:cs typeface="Times New Roman" panose="02020603050405020304" pitchFamily="18" charset="0"/>
            </a:endParaRPr>
          </a:p>
          <a:p>
            <a:pPr algn="ctr"/>
            <a:endParaRPr lang="tr-TR" sz="2000" b="1" dirty="0" smtClean="0">
              <a:solidFill>
                <a:schemeClr val="bg1"/>
              </a:solidFill>
              <a:latin typeface="Times New Roman" panose="02020603050405020304" pitchFamily="18" charset="0"/>
              <a:cs typeface="Times New Roman" panose="02020603050405020304" pitchFamily="18" charset="0"/>
            </a:endParaRPr>
          </a:p>
          <a:p>
            <a:pPr algn="ctr"/>
            <a:r>
              <a:rPr lang="tr-TR" sz="2000" b="1" dirty="0" smtClean="0">
                <a:solidFill>
                  <a:schemeClr val="bg1"/>
                </a:solidFill>
                <a:latin typeface="Times New Roman" panose="02020603050405020304" pitchFamily="18" charset="0"/>
                <a:cs typeface="Times New Roman" panose="02020603050405020304" pitchFamily="18" charset="0"/>
              </a:rPr>
              <a:t>Danışman: Prof. Dr. Engin Deligöz</a:t>
            </a:r>
            <a:endParaRPr lang="tr-TR" sz="2000" b="1" dirty="0">
              <a:solidFill>
                <a:schemeClr val="bg1"/>
              </a:solidFill>
              <a:latin typeface="Times New Roman" panose="02020603050405020304" pitchFamily="18" charset="0"/>
              <a:cs typeface="Times New Roman" panose="02020603050405020304" pitchFamily="18" charset="0"/>
            </a:endParaRP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51598" y="209537"/>
            <a:ext cx="1526425" cy="1526425"/>
          </a:xfrm>
          <a:prstGeom prst="rect">
            <a:avLst/>
          </a:prstGeom>
        </p:spPr>
      </p:pic>
    </p:spTree>
    <p:extLst>
      <p:ext uri="{BB962C8B-B14F-4D97-AF65-F5344CB8AC3E}">
        <p14:creationId xmlns:p14="http://schemas.microsoft.com/office/powerpoint/2010/main" val="5513892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Metin kutusu 1"/>
          <p:cNvSpPr txBox="1"/>
          <p:nvPr/>
        </p:nvSpPr>
        <p:spPr>
          <a:xfrm>
            <a:off x="914400" y="837127"/>
            <a:ext cx="2183611" cy="461665"/>
          </a:xfrm>
          <a:prstGeom prst="rect">
            <a:avLst/>
          </a:prstGeom>
          <a:noFill/>
        </p:spPr>
        <p:txBody>
          <a:bodyPr wrap="none" rtlCol="0">
            <a:spAutoFit/>
          </a:bodyPr>
          <a:lstStyle/>
          <a:p>
            <a:pPr marL="342900" indent="-342900">
              <a:buClr>
                <a:schemeClr val="bg2"/>
              </a:buClr>
              <a:buFont typeface="Century Gothic" panose="020B0502020202020204" pitchFamily="34" charset="0"/>
              <a:buChar char="►"/>
            </a:pPr>
            <a:r>
              <a:rPr lang="tr-TR" sz="2400" dirty="0" err="1" smtClean="0">
                <a:solidFill>
                  <a:schemeClr val="bg2"/>
                </a:solidFill>
              </a:rPr>
              <a:t>Peltier</a:t>
            </a:r>
            <a:r>
              <a:rPr lang="tr-TR" sz="2400" dirty="0" smtClean="0">
                <a:solidFill>
                  <a:schemeClr val="bg2"/>
                </a:solidFill>
              </a:rPr>
              <a:t> Etkisi</a:t>
            </a:r>
            <a:endParaRPr lang="tr-TR" sz="2400" dirty="0">
              <a:solidFill>
                <a:schemeClr val="bg2"/>
              </a:solidFill>
            </a:endParaRPr>
          </a:p>
        </p:txBody>
      </p:sp>
      <p:sp>
        <p:nvSpPr>
          <p:cNvPr id="3" name="Dikdörtgen 2"/>
          <p:cNvSpPr/>
          <p:nvPr/>
        </p:nvSpPr>
        <p:spPr>
          <a:xfrm>
            <a:off x="489398" y="1749553"/>
            <a:ext cx="6233375" cy="3139321"/>
          </a:xfrm>
          <a:prstGeom prst="rect">
            <a:avLst/>
          </a:prstGeom>
        </p:spPr>
        <p:txBody>
          <a:bodyPr wrap="square">
            <a:spAutoFit/>
          </a:bodyPr>
          <a:lstStyle/>
          <a:p>
            <a:pPr marL="285750" indent="-285750" algn="just">
              <a:buFont typeface="Wingdings" panose="05000000000000000000" pitchFamily="2" charset="2"/>
              <a:buChar char="ü"/>
            </a:pPr>
            <a:r>
              <a:rPr lang="tr-TR" sz="2200" dirty="0">
                <a:solidFill>
                  <a:srgbClr val="00B050"/>
                </a:solidFill>
              </a:rPr>
              <a:t>1834 yılında Charles </a:t>
            </a:r>
            <a:r>
              <a:rPr lang="tr-TR" sz="2200" dirty="0" err="1">
                <a:solidFill>
                  <a:srgbClr val="00B050"/>
                </a:solidFill>
              </a:rPr>
              <a:t>Peltier</a:t>
            </a:r>
            <a:r>
              <a:rPr lang="tr-TR" sz="2200" dirty="0">
                <a:solidFill>
                  <a:srgbClr val="00B050"/>
                </a:solidFill>
              </a:rPr>
              <a:t>, termoelektrik etkinin çift yönlü olduğunu </a:t>
            </a:r>
            <a:r>
              <a:rPr lang="tr-TR" sz="2200" dirty="0" smtClean="0">
                <a:solidFill>
                  <a:srgbClr val="00B050"/>
                </a:solidFill>
              </a:rPr>
              <a:t>gözlemlemiştir.</a:t>
            </a:r>
          </a:p>
          <a:p>
            <a:pPr algn="just"/>
            <a:endParaRPr lang="tr-TR" sz="2200" dirty="0" smtClean="0">
              <a:solidFill>
                <a:srgbClr val="00B050"/>
              </a:solidFill>
            </a:endParaRPr>
          </a:p>
          <a:p>
            <a:pPr algn="just"/>
            <a:endParaRPr lang="tr-TR" sz="2200" dirty="0" smtClean="0">
              <a:solidFill>
                <a:srgbClr val="00B050"/>
              </a:solidFill>
            </a:endParaRPr>
          </a:p>
          <a:p>
            <a:pPr marL="285750" indent="-285750" algn="just">
              <a:buFont typeface="Wingdings" panose="05000000000000000000" pitchFamily="2" charset="2"/>
              <a:buChar char="ü"/>
            </a:pPr>
            <a:r>
              <a:rPr lang="tr-TR" sz="2200" dirty="0" err="1" smtClean="0">
                <a:solidFill>
                  <a:srgbClr val="00B050"/>
                </a:solidFill>
              </a:rPr>
              <a:t>Seebeck</a:t>
            </a:r>
            <a:r>
              <a:rPr lang="tr-TR" sz="2200" dirty="0" smtClean="0">
                <a:solidFill>
                  <a:srgbClr val="00B050"/>
                </a:solidFill>
              </a:rPr>
              <a:t> </a:t>
            </a:r>
            <a:r>
              <a:rPr lang="tr-TR" sz="2200" dirty="0">
                <a:solidFill>
                  <a:srgbClr val="00B050"/>
                </a:solidFill>
              </a:rPr>
              <a:t>etkisinin tersi şekilde bu sefer metallere elektrik akımı uyguladığında, metallerden birisinin ısındığını diğerinin ise soğuduğunu keşfetmiştir.</a:t>
            </a:r>
          </a:p>
          <a:p>
            <a:pPr algn="just"/>
            <a:r>
              <a:rPr lang="tr-TR" sz="2200" dirty="0">
                <a:solidFill>
                  <a:srgbClr val="00B050"/>
                </a:solidFill>
              </a:rPr>
              <a:t> </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77318" y="1749553"/>
            <a:ext cx="5125792" cy="3514725"/>
          </a:xfrm>
          <a:prstGeom prst="rect">
            <a:avLst/>
          </a:prstGeom>
        </p:spPr>
      </p:pic>
    </p:spTree>
    <p:extLst>
      <p:ext uri="{BB962C8B-B14F-4D97-AF65-F5344CB8AC3E}">
        <p14:creationId xmlns:p14="http://schemas.microsoft.com/office/powerpoint/2010/main" val="1865969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50761" y="1073522"/>
            <a:ext cx="10895526" cy="3816429"/>
          </a:xfrm>
          <a:prstGeom prst="rect">
            <a:avLst/>
          </a:prstGeom>
        </p:spPr>
        <p:txBody>
          <a:bodyPr wrap="square">
            <a:spAutoFit/>
          </a:bodyPr>
          <a:lstStyle/>
          <a:p>
            <a:pPr marL="285750" indent="-285750" algn="just">
              <a:buFont typeface="Wingdings" panose="05000000000000000000" pitchFamily="2" charset="2"/>
              <a:buChar char="ü"/>
            </a:pPr>
            <a:r>
              <a:rPr lang="tr-TR" sz="2200" dirty="0"/>
              <a:t>Uçların hangisinin soğuyacağı hangisinin ısınacağı ise elektrik akımının yönüyle ilgilidir. Uygulanan akım ile elektronlar diğer uca hareket edecek ve sahip oldukları enerjilerini diğer uca taşımış olacaklar. Yani elektronların ayrıldığı yer soğuk uç, gittiği yer ise sıcak uç olacaktır.</a:t>
            </a:r>
          </a:p>
          <a:p>
            <a:pPr algn="just"/>
            <a:r>
              <a:rPr lang="tr-TR" sz="2200" dirty="0"/>
              <a:t> </a:t>
            </a:r>
          </a:p>
          <a:p>
            <a:pPr marL="285750" indent="-285750" algn="just">
              <a:buFont typeface="Wingdings" panose="05000000000000000000" pitchFamily="2" charset="2"/>
              <a:buChar char="ü"/>
            </a:pPr>
            <a:r>
              <a:rPr lang="tr-TR" sz="2200" dirty="0" err="1"/>
              <a:t>Jolue</a:t>
            </a:r>
            <a:r>
              <a:rPr lang="tr-TR" sz="2200" dirty="0"/>
              <a:t> cinsinden Isıtma = I^2 (</a:t>
            </a:r>
            <a:r>
              <a:rPr lang="tr-TR" sz="2200" dirty="0" err="1"/>
              <a:t>Ra+Rb</a:t>
            </a:r>
            <a:r>
              <a:rPr lang="tr-TR" sz="2200" dirty="0"/>
              <a:t>)/2 eşitliği ile bulunur.</a:t>
            </a:r>
          </a:p>
          <a:p>
            <a:pPr algn="just"/>
            <a:r>
              <a:rPr lang="tr-TR" sz="2200" dirty="0"/>
              <a:t> </a:t>
            </a:r>
          </a:p>
          <a:p>
            <a:pPr marL="285750" indent="-285750" algn="just">
              <a:buFont typeface="Wingdings" panose="05000000000000000000" pitchFamily="2" charset="2"/>
              <a:buChar char="ü"/>
            </a:pPr>
            <a:r>
              <a:rPr lang="tr-TR" sz="2200" dirty="0"/>
              <a:t>Yani meydana gelen ısınma, uygulanan akıma ve metallerin elektriksel dirençlerine bağlıdır. Isı iletimi ise sıcaklık farkları ve ısı iletme kapasitelerine göre değişmektedir.</a:t>
            </a:r>
          </a:p>
          <a:p>
            <a:pPr algn="just"/>
            <a:r>
              <a:rPr lang="tr-TR" sz="2200" dirty="0"/>
              <a:t> </a:t>
            </a:r>
          </a:p>
        </p:txBody>
      </p:sp>
    </p:spTree>
    <p:extLst>
      <p:ext uri="{BB962C8B-B14F-4D97-AF65-F5344CB8AC3E}">
        <p14:creationId xmlns:p14="http://schemas.microsoft.com/office/powerpoint/2010/main" val="23404219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Dikdörtgen 1"/>
          <p:cNvSpPr/>
          <p:nvPr/>
        </p:nvSpPr>
        <p:spPr>
          <a:xfrm>
            <a:off x="334850" y="236189"/>
            <a:ext cx="11612311" cy="6617196"/>
          </a:xfrm>
          <a:prstGeom prst="rect">
            <a:avLst/>
          </a:prstGeom>
          <a:solidFill>
            <a:schemeClr val="tx1"/>
          </a:solidFill>
        </p:spPr>
        <p:txBody>
          <a:bodyPr wrap="square">
            <a:spAutoFit/>
          </a:bodyPr>
          <a:lstStyle/>
          <a:p>
            <a:pPr marL="285750" indent="-285750">
              <a:buClr>
                <a:schemeClr val="bg2"/>
              </a:buClr>
              <a:buFont typeface="Century Gothic" panose="020B0502020202020204" pitchFamily="34" charset="0"/>
              <a:buChar char="►"/>
            </a:pPr>
            <a:r>
              <a:rPr lang="tr-TR" sz="2800" dirty="0" err="1" smtClean="0">
                <a:solidFill>
                  <a:schemeClr val="bg2"/>
                </a:solidFill>
              </a:rPr>
              <a:t>Thomson</a:t>
            </a:r>
            <a:r>
              <a:rPr lang="tr-TR" sz="2800" dirty="0" smtClean="0">
                <a:solidFill>
                  <a:schemeClr val="bg2"/>
                </a:solidFill>
              </a:rPr>
              <a:t> </a:t>
            </a:r>
            <a:r>
              <a:rPr lang="tr-TR" sz="2800" dirty="0">
                <a:solidFill>
                  <a:schemeClr val="bg2"/>
                </a:solidFill>
              </a:rPr>
              <a:t>Etkisi</a:t>
            </a:r>
          </a:p>
          <a:p>
            <a:endParaRPr lang="tr-TR" sz="2200" dirty="0">
              <a:solidFill>
                <a:schemeClr val="accent2">
                  <a:lumMod val="75000"/>
                </a:schemeClr>
              </a:solidFill>
            </a:endParaRPr>
          </a:p>
          <a:p>
            <a:pPr marL="285750" indent="-285750">
              <a:buFont typeface="Wingdings" panose="05000000000000000000" pitchFamily="2" charset="2"/>
              <a:buChar char="ü"/>
            </a:pPr>
            <a:r>
              <a:rPr lang="tr-TR" sz="2200" dirty="0">
                <a:solidFill>
                  <a:schemeClr val="accent2">
                    <a:lumMod val="75000"/>
                  </a:schemeClr>
                </a:solidFill>
              </a:rPr>
              <a:t>W. </a:t>
            </a:r>
            <a:r>
              <a:rPr lang="tr-TR" sz="2200" dirty="0" err="1">
                <a:solidFill>
                  <a:schemeClr val="accent2">
                    <a:lumMod val="75000"/>
                  </a:schemeClr>
                </a:solidFill>
              </a:rPr>
              <a:t>Thomson</a:t>
            </a:r>
            <a:r>
              <a:rPr lang="tr-TR" sz="2200" dirty="0">
                <a:solidFill>
                  <a:schemeClr val="accent2">
                    <a:lumMod val="75000"/>
                  </a:schemeClr>
                </a:solidFill>
              </a:rPr>
              <a:t> 1851 yılında termoelektrik etkilerden üçüncüsünü keşfetmiştir</a:t>
            </a:r>
            <a:r>
              <a:rPr lang="tr-TR" sz="2200" dirty="0" smtClean="0">
                <a:solidFill>
                  <a:schemeClr val="accent2">
                    <a:lumMod val="75000"/>
                  </a:schemeClr>
                </a:solidFill>
              </a:rPr>
              <a:t>. </a:t>
            </a:r>
          </a:p>
          <a:p>
            <a:pPr marL="285750" indent="-285750">
              <a:buFont typeface="Wingdings" panose="05000000000000000000" pitchFamily="2" charset="2"/>
              <a:buChar char="ü"/>
            </a:pPr>
            <a:r>
              <a:rPr lang="tr-TR" sz="2200" dirty="0" err="1" smtClean="0">
                <a:solidFill>
                  <a:schemeClr val="accent2">
                    <a:lumMod val="75000"/>
                  </a:schemeClr>
                </a:solidFill>
              </a:rPr>
              <a:t>Peltier</a:t>
            </a:r>
            <a:r>
              <a:rPr lang="tr-TR" sz="2200" dirty="0" smtClean="0">
                <a:solidFill>
                  <a:schemeClr val="accent2">
                    <a:lumMod val="75000"/>
                  </a:schemeClr>
                </a:solidFill>
              </a:rPr>
              <a:t> </a:t>
            </a:r>
            <a:r>
              <a:rPr lang="tr-TR" sz="2200" dirty="0">
                <a:solidFill>
                  <a:schemeClr val="accent2">
                    <a:lumMod val="75000"/>
                  </a:schemeClr>
                </a:solidFill>
              </a:rPr>
              <a:t>etkisiyle bağlantılı olan bu etki, </a:t>
            </a:r>
            <a:r>
              <a:rPr lang="tr-TR" sz="2200" dirty="0" err="1">
                <a:solidFill>
                  <a:schemeClr val="accent2">
                    <a:lumMod val="75000"/>
                  </a:schemeClr>
                </a:solidFill>
              </a:rPr>
              <a:t>thomson</a:t>
            </a:r>
            <a:r>
              <a:rPr lang="tr-TR" sz="2200" dirty="0">
                <a:solidFill>
                  <a:schemeClr val="accent2">
                    <a:lumMod val="75000"/>
                  </a:schemeClr>
                </a:solidFill>
              </a:rPr>
              <a:t> etkisi olarak adlandırılmaktadır</a:t>
            </a:r>
            <a:r>
              <a:rPr lang="tr-TR" sz="2200" dirty="0" smtClean="0">
                <a:solidFill>
                  <a:schemeClr val="accent2">
                    <a:lumMod val="75000"/>
                  </a:schemeClr>
                </a:solidFill>
              </a:rPr>
              <a:t>.</a:t>
            </a:r>
          </a:p>
          <a:p>
            <a:pPr marL="285750" indent="-285750">
              <a:buFont typeface="Wingdings" panose="05000000000000000000" pitchFamily="2" charset="2"/>
              <a:buChar char="ü"/>
            </a:pPr>
            <a:r>
              <a:rPr lang="tr-TR" sz="2200" dirty="0" smtClean="0">
                <a:solidFill>
                  <a:schemeClr val="accent2">
                    <a:lumMod val="75000"/>
                  </a:schemeClr>
                </a:solidFill>
              </a:rPr>
              <a:t> </a:t>
            </a:r>
            <a:r>
              <a:rPr lang="tr-TR" sz="2200" dirty="0">
                <a:solidFill>
                  <a:schemeClr val="accent2">
                    <a:lumMod val="75000"/>
                  </a:schemeClr>
                </a:solidFill>
              </a:rPr>
              <a:t>İletken uçlarının farklı sıcaklıkta tutulduğu bir durumda uygulanan akım yönüne bağlı olarak enerjinin iletken üzerinde </a:t>
            </a:r>
            <a:r>
              <a:rPr lang="tr-TR" sz="2200" dirty="0" err="1">
                <a:solidFill>
                  <a:schemeClr val="accent2">
                    <a:lumMod val="75000"/>
                  </a:schemeClr>
                </a:solidFill>
              </a:rPr>
              <a:t>absorbe</a:t>
            </a:r>
            <a:r>
              <a:rPr lang="tr-TR" sz="2200" dirty="0">
                <a:solidFill>
                  <a:schemeClr val="accent2">
                    <a:lumMod val="75000"/>
                  </a:schemeClr>
                </a:solidFill>
              </a:rPr>
              <a:t> edilmesi veya soğurulması olayına </a:t>
            </a:r>
            <a:r>
              <a:rPr lang="tr-TR" sz="2200" dirty="0" err="1">
                <a:solidFill>
                  <a:schemeClr val="accent2">
                    <a:lumMod val="75000"/>
                  </a:schemeClr>
                </a:solidFill>
              </a:rPr>
              <a:t>Thomson</a:t>
            </a:r>
            <a:r>
              <a:rPr lang="tr-TR" sz="2200" dirty="0">
                <a:solidFill>
                  <a:schemeClr val="accent2">
                    <a:lumMod val="75000"/>
                  </a:schemeClr>
                </a:solidFill>
              </a:rPr>
              <a:t> etkisi denir. Ancak </a:t>
            </a:r>
            <a:r>
              <a:rPr lang="tr-TR" sz="2200" dirty="0" err="1">
                <a:solidFill>
                  <a:schemeClr val="accent2">
                    <a:lumMod val="75000"/>
                  </a:schemeClr>
                </a:solidFill>
              </a:rPr>
              <a:t>Thomson</a:t>
            </a:r>
            <a:r>
              <a:rPr lang="tr-TR" sz="2200" dirty="0">
                <a:solidFill>
                  <a:schemeClr val="accent2">
                    <a:lumMod val="75000"/>
                  </a:schemeClr>
                </a:solidFill>
              </a:rPr>
              <a:t> etkisinde bahsedilen iletken homojen bir iletkendir. </a:t>
            </a:r>
            <a:endParaRPr lang="tr-TR" sz="2200" dirty="0" smtClean="0">
              <a:solidFill>
                <a:schemeClr val="accent2">
                  <a:lumMod val="75000"/>
                </a:schemeClr>
              </a:solidFill>
            </a:endParaRPr>
          </a:p>
          <a:p>
            <a:pPr marL="285750" indent="-285750">
              <a:buFont typeface="Wingdings" panose="05000000000000000000" pitchFamily="2" charset="2"/>
              <a:buChar char="ü"/>
            </a:pPr>
            <a:r>
              <a:rPr lang="tr-TR" sz="2200" dirty="0" smtClean="0">
                <a:solidFill>
                  <a:schemeClr val="tx2">
                    <a:lumMod val="75000"/>
                  </a:schemeClr>
                </a:solidFill>
              </a:rPr>
              <a:t>Akım </a:t>
            </a:r>
            <a:r>
              <a:rPr lang="tr-TR" sz="2200" dirty="0">
                <a:solidFill>
                  <a:schemeClr val="tx2">
                    <a:lumMod val="75000"/>
                  </a:schemeClr>
                </a:solidFill>
              </a:rPr>
              <a:t>geçtiği sürece ısı </a:t>
            </a:r>
            <a:r>
              <a:rPr lang="tr-TR" sz="2200" dirty="0" err="1">
                <a:solidFill>
                  <a:schemeClr val="tx2">
                    <a:lumMod val="75000"/>
                  </a:schemeClr>
                </a:solidFill>
              </a:rPr>
              <a:t>gradyani</a:t>
            </a:r>
            <a:r>
              <a:rPr lang="tr-TR" sz="2200" dirty="0">
                <a:solidFill>
                  <a:schemeClr val="tx2">
                    <a:lumMod val="75000"/>
                  </a:schemeClr>
                </a:solidFill>
              </a:rPr>
              <a:t> yani ısı değişimi meydana gelir</a:t>
            </a:r>
            <a:r>
              <a:rPr lang="tr-TR" sz="2200" dirty="0" smtClean="0">
                <a:solidFill>
                  <a:schemeClr val="tx2">
                    <a:lumMod val="75000"/>
                  </a:schemeClr>
                </a:solidFill>
              </a:rPr>
              <a:t>.</a:t>
            </a:r>
          </a:p>
          <a:p>
            <a:pPr marL="285750" indent="-285750">
              <a:buFont typeface="Wingdings" panose="05000000000000000000" pitchFamily="2" charset="2"/>
              <a:buChar char="ü"/>
            </a:pPr>
            <a:r>
              <a:rPr lang="tr-TR" sz="2200" dirty="0" smtClean="0">
                <a:solidFill>
                  <a:schemeClr val="tx2">
                    <a:lumMod val="75000"/>
                  </a:schemeClr>
                </a:solidFill>
              </a:rPr>
              <a:t> </a:t>
            </a:r>
            <a:r>
              <a:rPr lang="tr-TR" sz="2200" dirty="0">
                <a:solidFill>
                  <a:schemeClr val="tx2">
                    <a:lumMod val="75000"/>
                  </a:schemeClr>
                </a:solidFill>
              </a:rPr>
              <a:t>Yani sıcaklıkları farklı iki uçta akım taşındığında metal ya ısı emer ya da ısı verir</a:t>
            </a:r>
            <a:r>
              <a:rPr lang="tr-TR" sz="2200" dirty="0" smtClean="0">
                <a:solidFill>
                  <a:schemeClr val="tx2">
                    <a:lumMod val="75000"/>
                  </a:schemeClr>
                </a:solidFill>
              </a:rPr>
              <a:t>. </a:t>
            </a:r>
            <a:endParaRPr lang="tr-TR" sz="2200" dirty="0">
              <a:solidFill>
                <a:schemeClr val="tx2">
                  <a:lumMod val="75000"/>
                </a:schemeClr>
              </a:solidFill>
            </a:endParaRPr>
          </a:p>
          <a:p>
            <a:r>
              <a:rPr lang="tr-TR" sz="2200" dirty="0" err="1">
                <a:solidFill>
                  <a:schemeClr val="tx2">
                    <a:lumMod val="75000"/>
                  </a:schemeClr>
                </a:solidFill>
              </a:rPr>
              <a:t>Thomson</a:t>
            </a:r>
            <a:r>
              <a:rPr lang="tr-TR" sz="2200" dirty="0">
                <a:solidFill>
                  <a:schemeClr val="tx2">
                    <a:lumMod val="75000"/>
                  </a:schemeClr>
                </a:solidFill>
              </a:rPr>
              <a:t> etkisinde tüm olay T1 ve T2 uç sıcaklıklarına, metalin cinsine akımın yönüne bağlı olarak değişir. </a:t>
            </a:r>
            <a:r>
              <a:rPr lang="tr-TR" sz="2200" dirty="0" err="1">
                <a:solidFill>
                  <a:schemeClr val="tx2">
                    <a:lumMod val="75000"/>
                  </a:schemeClr>
                </a:solidFill>
              </a:rPr>
              <a:t>Thomson</a:t>
            </a:r>
            <a:r>
              <a:rPr lang="tr-TR" sz="2200" dirty="0">
                <a:solidFill>
                  <a:schemeClr val="tx2">
                    <a:lumMod val="75000"/>
                  </a:schemeClr>
                </a:solidFill>
              </a:rPr>
              <a:t> etkisinin günümüzde doğrudan uygulama alanı bulunmamaktadır</a:t>
            </a:r>
            <a:r>
              <a:rPr lang="tr-TR" sz="2200" dirty="0" smtClean="0">
                <a:solidFill>
                  <a:schemeClr val="tx2">
                    <a:lumMod val="75000"/>
                  </a:schemeClr>
                </a:solidFill>
              </a:rPr>
              <a:t>.</a:t>
            </a:r>
          </a:p>
          <a:p>
            <a:r>
              <a:rPr lang="tr-TR" sz="2200" dirty="0" smtClean="0">
                <a:solidFill>
                  <a:schemeClr val="tx2">
                    <a:lumMod val="75000"/>
                  </a:schemeClr>
                </a:solidFill>
              </a:rPr>
              <a:t> 			QT</a:t>
            </a:r>
            <a:r>
              <a:rPr lang="tr-TR" sz="2200" dirty="0">
                <a:solidFill>
                  <a:schemeClr val="tx2">
                    <a:lumMod val="75000"/>
                  </a:schemeClr>
                </a:solidFill>
              </a:rPr>
              <a:t>= </a:t>
            </a:r>
            <a:r>
              <a:rPr lang="tr-TR" sz="2200" dirty="0" smtClean="0">
                <a:solidFill>
                  <a:schemeClr val="tx2">
                    <a:lumMod val="75000"/>
                  </a:schemeClr>
                </a:solidFill>
              </a:rPr>
              <a:t>t</a:t>
            </a:r>
            <a:r>
              <a:rPr lang="el-GR" sz="2200" dirty="0" smtClean="0">
                <a:solidFill>
                  <a:schemeClr val="tx2">
                    <a:lumMod val="75000"/>
                  </a:schemeClr>
                </a:solidFill>
              </a:rPr>
              <a:t> </a:t>
            </a:r>
            <a:r>
              <a:rPr lang="el-GR" sz="2200" dirty="0">
                <a:solidFill>
                  <a:schemeClr val="tx2">
                    <a:lumMod val="75000"/>
                  </a:schemeClr>
                </a:solidFill>
              </a:rPr>
              <a:t>∆</a:t>
            </a:r>
            <a:r>
              <a:rPr lang="tr-TR" sz="2200" dirty="0" err="1" smtClean="0">
                <a:solidFill>
                  <a:schemeClr val="tx2">
                    <a:lumMod val="75000"/>
                  </a:schemeClr>
                </a:solidFill>
              </a:rPr>
              <a:t>Tl</a:t>
            </a:r>
            <a:endParaRPr lang="tr-TR" sz="2200" dirty="0">
              <a:solidFill>
                <a:schemeClr val="tx2">
                  <a:lumMod val="75000"/>
                </a:schemeClr>
              </a:solidFill>
            </a:endParaRPr>
          </a:p>
          <a:p>
            <a:r>
              <a:rPr lang="tr-TR" sz="2200" dirty="0" smtClean="0">
                <a:solidFill>
                  <a:schemeClr val="tx2">
                    <a:lumMod val="75000"/>
                  </a:schemeClr>
                </a:solidFill>
              </a:rPr>
              <a:t>					    QT</a:t>
            </a:r>
            <a:r>
              <a:rPr lang="tr-TR" sz="2200" dirty="0">
                <a:solidFill>
                  <a:schemeClr val="tx2">
                    <a:lumMod val="75000"/>
                  </a:schemeClr>
                </a:solidFill>
              </a:rPr>
              <a:t>: </a:t>
            </a:r>
            <a:r>
              <a:rPr lang="tr-TR" sz="2200" dirty="0" err="1">
                <a:solidFill>
                  <a:schemeClr val="tx2">
                    <a:lumMod val="75000"/>
                  </a:schemeClr>
                </a:solidFill>
              </a:rPr>
              <a:t>Thomson</a:t>
            </a:r>
            <a:r>
              <a:rPr lang="tr-TR" sz="2200" dirty="0">
                <a:solidFill>
                  <a:schemeClr val="tx2">
                    <a:lumMod val="75000"/>
                  </a:schemeClr>
                </a:solidFill>
              </a:rPr>
              <a:t> ısısı ( W ),</a:t>
            </a:r>
          </a:p>
          <a:p>
            <a:r>
              <a:rPr lang="tr-TR" sz="2200" dirty="0" smtClean="0">
                <a:solidFill>
                  <a:schemeClr val="tx2">
                    <a:lumMod val="75000"/>
                  </a:schemeClr>
                </a:solidFill>
              </a:rPr>
              <a:t>					    ∆</a:t>
            </a:r>
            <a:r>
              <a:rPr lang="tr-TR" sz="2200" dirty="0">
                <a:solidFill>
                  <a:schemeClr val="tx2">
                    <a:lumMod val="75000"/>
                  </a:schemeClr>
                </a:solidFill>
              </a:rPr>
              <a:t>T: İletkenin uçları arasındaki sıcaklık </a:t>
            </a:r>
            <a:r>
              <a:rPr lang="tr-TR" sz="2200" dirty="0" smtClean="0">
                <a:solidFill>
                  <a:schemeClr val="tx2">
                    <a:lumMod val="75000"/>
                  </a:schemeClr>
                </a:solidFill>
              </a:rPr>
              <a:t>farkı</a:t>
            </a:r>
            <a:endParaRPr lang="tr-TR" sz="2200" dirty="0">
              <a:solidFill>
                <a:schemeClr val="tx2">
                  <a:lumMod val="75000"/>
                </a:schemeClr>
              </a:solidFill>
            </a:endParaRPr>
          </a:p>
          <a:p>
            <a:r>
              <a:rPr lang="tr-TR" sz="2200" dirty="0" smtClean="0">
                <a:solidFill>
                  <a:schemeClr val="tx2">
                    <a:lumMod val="75000"/>
                  </a:schemeClr>
                </a:solidFill>
              </a:rPr>
              <a:t>					    I </a:t>
            </a:r>
            <a:r>
              <a:rPr lang="tr-TR" sz="2200" dirty="0">
                <a:solidFill>
                  <a:schemeClr val="tx2">
                    <a:lumMod val="75000"/>
                  </a:schemeClr>
                </a:solidFill>
              </a:rPr>
              <a:t>: İletken üzerinden geçen akım şiddeti ( A ),</a:t>
            </a:r>
          </a:p>
          <a:p>
            <a:r>
              <a:rPr lang="tr-TR" sz="2200" dirty="0" smtClean="0">
                <a:solidFill>
                  <a:schemeClr val="tx2">
                    <a:lumMod val="75000"/>
                  </a:schemeClr>
                </a:solidFill>
              </a:rPr>
              <a:t>					    </a:t>
            </a:r>
            <a:r>
              <a:rPr lang="tr-TR" sz="2200" dirty="0">
                <a:solidFill>
                  <a:schemeClr val="tx2">
                    <a:lumMod val="75000"/>
                  </a:schemeClr>
                </a:solidFill>
              </a:rPr>
              <a:t>t</a:t>
            </a:r>
            <a:r>
              <a:rPr lang="el-GR" sz="2200" dirty="0" smtClean="0">
                <a:solidFill>
                  <a:schemeClr val="tx2">
                    <a:lumMod val="75000"/>
                  </a:schemeClr>
                </a:solidFill>
              </a:rPr>
              <a:t> </a:t>
            </a:r>
            <a:r>
              <a:rPr lang="el-GR" sz="2200" dirty="0">
                <a:solidFill>
                  <a:schemeClr val="tx2">
                    <a:lumMod val="75000"/>
                  </a:schemeClr>
                </a:solidFill>
              </a:rPr>
              <a:t>: </a:t>
            </a:r>
            <a:r>
              <a:rPr lang="tr-TR" sz="2200" dirty="0" err="1">
                <a:solidFill>
                  <a:schemeClr val="tx2">
                    <a:lumMod val="75000"/>
                  </a:schemeClr>
                </a:solidFill>
              </a:rPr>
              <a:t>Thomson</a:t>
            </a:r>
            <a:r>
              <a:rPr lang="tr-TR" sz="2200" dirty="0">
                <a:solidFill>
                  <a:schemeClr val="tx2">
                    <a:lumMod val="75000"/>
                  </a:schemeClr>
                </a:solidFill>
              </a:rPr>
              <a:t> </a:t>
            </a:r>
            <a:r>
              <a:rPr lang="tr-TR" sz="2200" dirty="0" smtClean="0">
                <a:solidFill>
                  <a:schemeClr val="tx2">
                    <a:lumMod val="75000"/>
                  </a:schemeClr>
                </a:solidFill>
              </a:rPr>
              <a:t>katsayısı</a:t>
            </a:r>
            <a:endParaRPr lang="tr-TR" sz="2200" dirty="0">
              <a:solidFill>
                <a:schemeClr val="tx2">
                  <a:lumMod val="75000"/>
                </a:schemeClr>
              </a:solidFill>
            </a:endParaRPr>
          </a:p>
          <a:p>
            <a:r>
              <a:rPr lang="tr-TR" sz="2200" dirty="0">
                <a:solidFill>
                  <a:schemeClr val="tx2">
                    <a:lumMod val="75000"/>
                  </a:schemeClr>
                </a:solidFill>
              </a:rPr>
              <a:t> </a:t>
            </a:r>
          </a:p>
        </p:txBody>
      </p:sp>
    </p:spTree>
    <p:extLst>
      <p:ext uri="{BB962C8B-B14F-4D97-AF65-F5344CB8AC3E}">
        <p14:creationId xmlns:p14="http://schemas.microsoft.com/office/powerpoint/2010/main" val="20179709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İçerik Yer Tutucusu 2"/>
              <p:cNvSpPr>
                <a:spLocks noGrp="1"/>
              </p:cNvSpPr>
              <p:nvPr>
                <p:ph idx="1"/>
              </p:nvPr>
            </p:nvSpPr>
            <p:spPr>
              <a:xfrm>
                <a:off x="838759" y="3335177"/>
                <a:ext cx="8534400" cy="1194515"/>
              </a:xfrm>
            </p:spPr>
            <p:txBody>
              <a:bodyPr>
                <a:noAutofit/>
              </a:bodyPr>
              <a:lstStyle/>
              <a:p>
                <a:pPr algn="just">
                  <a:buFont typeface="Wingdings" panose="05000000000000000000" pitchFamily="2" charset="2"/>
                  <a:buChar char="ü"/>
                </a:pPr>
                <a:r>
                  <a:rPr lang="tr-TR" sz="2400" dirty="0" smtClean="0">
                    <a:solidFill>
                      <a:schemeClr val="tx1"/>
                    </a:solidFill>
                  </a:rPr>
                  <a:t>ısı </a:t>
                </a:r>
                <a:r>
                  <a:rPr lang="tr-TR" sz="2400" dirty="0">
                    <a:solidFill>
                      <a:schemeClr val="tx1"/>
                    </a:solidFill>
                  </a:rPr>
                  <a:t>sığası veya </a:t>
                </a:r>
                <a:r>
                  <a:rPr lang="tr-TR" sz="2400" i="1" dirty="0">
                    <a:solidFill>
                      <a:schemeClr val="tx1"/>
                    </a:solidFill>
                  </a:rPr>
                  <a:t>ısı kapasitesi</a:t>
                </a:r>
                <a:r>
                  <a:rPr lang="tr-TR" sz="2400" dirty="0">
                    <a:solidFill>
                      <a:schemeClr val="tx1"/>
                    </a:solidFill>
                  </a:rPr>
                  <a:t>, bir maddenin sıcaklığını 1 °C değiştirmek için gerekli olan ısı miktarıdır</a:t>
                </a:r>
                <a:r>
                  <a:rPr lang="tr-TR" sz="2400" dirty="0" smtClean="0">
                    <a:solidFill>
                      <a:schemeClr val="tx1"/>
                    </a:solidFill>
                  </a:rPr>
                  <a:t>. Başka </a:t>
                </a:r>
                <a:r>
                  <a:rPr lang="tr-TR" sz="2400" dirty="0">
                    <a:solidFill>
                      <a:schemeClr val="tx1"/>
                    </a:solidFill>
                  </a:rPr>
                  <a:t>bir ifade ile bir cismin ısısının sıcaklığına göre türevidir. Cismin kütlesi ile öz ısısının çarpımına </a:t>
                </a:r>
                <a:r>
                  <a:rPr lang="tr-TR" sz="2400" dirty="0" smtClean="0">
                    <a:solidFill>
                      <a:schemeClr val="tx1"/>
                    </a:solidFill>
                  </a:rPr>
                  <a:t>eşittir.</a:t>
                </a:r>
              </a:p>
              <a:p>
                <a:pPr marL="0" indent="0" algn="just">
                  <a:buNone/>
                </a:pPr>
                <a:r>
                  <a:rPr lang="tr-TR" sz="2400" b="0" dirty="0" smtClean="0">
                    <a:solidFill>
                      <a:schemeClr val="tx1"/>
                    </a:solidFill>
                  </a:rPr>
                  <a:t>				</a:t>
                </a:r>
                <a14:m>
                  <m:oMath xmlns:m="http://schemas.openxmlformats.org/officeDocument/2006/math">
                    <m:r>
                      <a:rPr lang="tr-TR" sz="2400" b="0" i="1" smtClean="0">
                        <a:solidFill>
                          <a:schemeClr val="tx1"/>
                        </a:solidFill>
                        <a:latin typeface="Cambria Math" panose="02040503050406030204" pitchFamily="18" charset="0"/>
                      </a:rPr>
                      <m:t>𝐶</m:t>
                    </m:r>
                    <m:r>
                      <a:rPr lang="tr-TR" sz="2400" b="0" i="1" smtClean="0">
                        <a:solidFill>
                          <a:schemeClr val="tx1"/>
                        </a:solidFill>
                        <a:latin typeface="Cambria Math" panose="02040503050406030204" pitchFamily="18" charset="0"/>
                      </a:rPr>
                      <m:t>=</m:t>
                    </m:r>
                    <m:f>
                      <m:fPr>
                        <m:ctrlPr>
                          <a:rPr lang="tr-TR" sz="2400" i="1" smtClean="0">
                            <a:solidFill>
                              <a:schemeClr val="tx1"/>
                            </a:solidFill>
                            <a:latin typeface="Cambria Math" panose="02040503050406030204" pitchFamily="18" charset="0"/>
                          </a:rPr>
                        </m:ctrlPr>
                      </m:fPr>
                      <m:num>
                        <m:r>
                          <a:rPr lang="tr-TR" sz="2400" i="1" smtClean="0">
                            <a:solidFill>
                              <a:schemeClr val="tx1"/>
                            </a:solidFill>
                            <a:latin typeface="Cambria Math" panose="02040503050406030204" pitchFamily="18" charset="0"/>
                            <a:ea typeface="Cambria Math" panose="02040503050406030204" pitchFamily="18" charset="0"/>
                          </a:rPr>
                          <m:t>∆</m:t>
                        </m:r>
                        <m:r>
                          <a:rPr lang="tr-TR" sz="2400" b="0" i="1" smtClean="0">
                            <a:solidFill>
                              <a:schemeClr val="tx1"/>
                            </a:solidFill>
                            <a:latin typeface="Cambria Math" panose="02040503050406030204" pitchFamily="18" charset="0"/>
                            <a:ea typeface="Cambria Math" panose="02040503050406030204" pitchFamily="18" charset="0"/>
                          </a:rPr>
                          <m:t>𝑄</m:t>
                        </m:r>
                      </m:num>
                      <m:den>
                        <m:r>
                          <a:rPr lang="tr-TR" sz="2400" i="1" smtClean="0">
                            <a:solidFill>
                              <a:schemeClr val="tx1"/>
                            </a:solidFill>
                            <a:latin typeface="Cambria Math" panose="02040503050406030204" pitchFamily="18" charset="0"/>
                            <a:ea typeface="Cambria Math" panose="02040503050406030204" pitchFamily="18" charset="0"/>
                          </a:rPr>
                          <m:t>∆</m:t>
                        </m:r>
                        <m:r>
                          <a:rPr lang="tr-TR" sz="2400" b="0" i="1" smtClean="0">
                            <a:solidFill>
                              <a:schemeClr val="tx1"/>
                            </a:solidFill>
                            <a:latin typeface="Cambria Math" panose="02040503050406030204" pitchFamily="18" charset="0"/>
                            <a:ea typeface="Cambria Math" panose="02040503050406030204" pitchFamily="18" charset="0"/>
                          </a:rPr>
                          <m:t>𝑇</m:t>
                        </m:r>
                      </m:den>
                    </m:f>
                  </m:oMath>
                </a14:m>
                <a:r>
                  <a:rPr lang="tr-TR" sz="2400" dirty="0" smtClean="0">
                    <a:solidFill>
                      <a:schemeClr val="tx1"/>
                    </a:solidFill>
                  </a:rPr>
                  <a:t> 					ifadesi ile genelleştirilir.</a:t>
                </a:r>
              </a:p>
              <a:p>
                <a:pPr algn="just">
                  <a:buFont typeface="Wingdings" panose="05000000000000000000" pitchFamily="2" charset="2"/>
                  <a:buChar char="ü"/>
                </a:pPr>
                <a:r>
                  <a:rPr lang="tr-TR" sz="2400" dirty="0" smtClean="0">
                    <a:solidFill>
                      <a:schemeClr val="tx1"/>
                    </a:solidFill>
                  </a:rPr>
                  <a:t>Burada C ısı sığası, </a:t>
                </a:r>
                <a14:m>
                  <m:oMath xmlns:m="http://schemas.openxmlformats.org/officeDocument/2006/math">
                    <m:r>
                      <a:rPr lang="tr-TR" sz="2400" i="1" smtClean="0">
                        <a:solidFill>
                          <a:schemeClr val="tx1"/>
                        </a:solidFill>
                        <a:latin typeface="Cambria Math" panose="02040503050406030204" pitchFamily="18" charset="0"/>
                        <a:ea typeface="Cambria Math" panose="02040503050406030204" pitchFamily="18" charset="0"/>
                      </a:rPr>
                      <m:t>∆</m:t>
                    </m:r>
                    <m:r>
                      <a:rPr lang="tr-TR" sz="2400" b="0" i="1" smtClean="0">
                        <a:solidFill>
                          <a:schemeClr val="tx1"/>
                        </a:solidFill>
                        <a:latin typeface="Cambria Math" panose="02040503050406030204" pitchFamily="18" charset="0"/>
                        <a:ea typeface="Cambria Math" panose="02040503050406030204" pitchFamily="18" charset="0"/>
                      </a:rPr>
                      <m:t>𝑄</m:t>
                    </m:r>
                  </m:oMath>
                </a14:m>
                <a:r>
                  <a:rPr lang="tr-TR" sz="2400" dirty="0" smtClean="0">
                    <a:solidFill>
                      <a:schemeClr val="tx1"/>
                    </a:solidFill>
                  </a:rPr>
                  <a:t> ısı değişimi, </a:t>
                </a:r>
                <a14:m>
                  <m:oMath xmlns:m="http://schemas.openxmlformats.org/officeDocument/2006/math">
                    <m:r>
                      <a:rPr lang="tr-TR" sz="2400" i="1" smtClean="0">
                        <a:solidFill>
                          <a:schemeClr val="tx1"/>
                        </a:solidFill>
                        <a:latin typeface="Cambria Math" panose="02040503050406030204" pitchFamily="18" charset="0"/>
                        <a:ea typeface="Cambria Math" panose="02040503050406030204" pitchFamily="18" charset="0"/>
                      </a:rPr>
                      <m:t>∆</m:t>
                    </m:r>
                    <m:r>
                      <a:rPr lang="tr-TR" sz="2400" b="0" i="1" smtClean="0">
                        <a:solidFill>
                          <a:schemeClr val="tx1"/>
                        </a:solidFill>
                        <a:latin typeface="Cambria Math" panose="02040503050406030204" pitchFamily="18" charset="0"/>
                        <a:ea typeface="Cambria Math" panose="02040503050406030204" pitchFamily="18" charset="0"/>
                      </a:rPr>
                      <m:t>𝑇</m:t>
                    </m:r>
                  </m:oMath>
                </a14:m>
                <a:r>
                  <a:rPr lang="tr-TR" sz="2400" dirty="0" smtClean="0">
                    <a:solidFill>
                      <a:schemeClr val="tx1"/>
                    </a:solidFill>
                  </a:rPr>
                  <a:t> sıcaklık değişimi</a:t>
                </a:r>
              </a:p>
              <a:p>
                <a:pPr algn="just">
                  <a:buFont typeface="Wingdings" panose="05000000000000000000" pitchFamily="2" charset="2"/>
                  <a:buChar char="ü"/>
                </a:pPr>
                <a:r>
                  <a:rPr lang="tr-TR" sz="2400" dirty="0" smtClean="0">
                    <a:solidFill>
                      <a:schemeClr val="tx1"/>
                    </a:solidFill>
                  </a:rPr>
                  <a:t>SI sistemindeki birimi </a:t>
                </a:r>
                <a:r>
                  <a:rPr lang="tr-TR" sz="2400" dirty="0" err="1" smtClean="0">
                    <a:solidFill>
                      <a:schemeClr val="tx1"/>
                    </a:solidFill>
                  </a:rPr>
                  <a:t>joule</a:t>
                </a:r>
                <a:r>
                  <a:rPr lang="tr-TR" sz="2400" dirty="0" smtClean="0">
                    <a:solidFill>
                      <a:schemeClr val="tx1"/>
                    </a:solidFill>
                  </a:rPr>
                  <a:t>/</a:t>
                </a:r>
                <a:r>
                  <a:rPr lang="tr-TR" sz="2400" dirty="0" err="1" smtClean="0">
                    <a:solidFill>
                      <a:schemeClr val="tx1"/>
                    </a:solidFill>
                  </a:rPr>
                  <a:t>kelvin</a:t>
                </a:r>
                <a:endParaRPr lang="tr-TR" sz="2400" dirty="0" smtClean="0">
                  <a:solidFill>
                    <a:schemeClr val="tx1"/>
                  </a:solidFill>
                </a:endParaRPr>
              </a:p>
              <a:p>
                <a:pPr marL="0" indent="0" algn="just">
                  <a:buNone/>
                </a:pPr>
                <a:endParaRPr lang="tr-TR" sz="2400" dirty="0" smtClean="0">
                  <a:solidFill>
                    <a:schemeClr val="tx1"/>
                  </a:solidFill>
                </a:endParaRPr>
              </a:p>
              <a:p>
                <a:pPr marL="0" indent="0" algn="just">
                  <a:buNone/>
                </a:pPr>
                <a:endParaRPr lang="tr-TR" sz="2400" dirty="0" smtClean="0">
                  <a:solidFill>
                    <a:schemeClr val="tx1"/>
                  </a:solidFill>
                </a:endParaRPr>
              </a:p>
              <a:p>
                <a:pPr algn="just">
                  <a:buFont typeface="Wingdings" panose="05000000000000000000" pitchFamily="2" charset="2"/>
                  <a:buChar char="Ø"/>
                </a:pPr>
                <a:endParaRPr lang="tr-TR" sz="2400" dirty="0">
                  <a:solidFill>
                    <a:schemeClr val="tx1"/>
                  </a:solidFill>
                </a:endParaRPr>
              </a:p>
            </p:txBody>
          </p:sp>
        </mc:Choice>
        <mc:Fallback xmlns="">
          <p:sp>
            <p:nvSpPr>
              <p:cNvPr id="3" name="İçerik Yer Tutucusu 2"/>
              <p:cNvSpPr>
                <a:spLocks noGrp="1" noRot="1" noChangeAspect="1" noMove="1" noResize="1" noEditPoints="1" noAdjustHandles="1" noChangeArrowheads="1" noChangeShapeType="1" noTextEdit="1"/>
              </p:cNvSpPr>
              <p:nvPr>
                <p:ph idx="1"/>
              </p:nvPr>
            </p:nvSpPr>
            <p:spPr>
              <a:xfrm>
                <a:off x="838759" y="3335177"/>
                <a:ext cx="8534400" cy="1194515"/>
              </a:xfrm>
              <a:blipFill rotWithShape="0">
                <a:blip r:embed="rId2"/>
                <a:stretch>
                  <a:fillRect l="-571" t="-156633" r="-1071" b="-34694"/>
                </a:stretch>
              </a:blipFill>
            </p:spPr>
            <p:txBody>
              <a:bodyPr/>
              <a:lstStyle/>
              <a:p>
                <a:r>
                  <a:rPr lang="tr-TR">
                    <a:noFill/>
                  </a:rPr>
                  <a:t> </a:t>
                </a:r>
              </a:p>
            </p:txBody>
          </p:sp>
        </mc:Fallback>
      </mc:AlternateContent>
      <p:sp>
        <p:nvSpPr>
          <p:cNvPr id="4" name="Metin kutusu 3"/>
          <p:cNvSpPr txBox="1"/>
          <p:nvPr/>
        </p:nvSpPr>
        <p:spPr>
          <a:xfrm>
            <a:off x="838759" y="502276"/>
            <a:ext cx="2550698" cy="707886"/>
          </a:xfrm>
          <a:prstGeom prst="rect">
            <a:avLst/>
          </a:prstGeom>
          <a:noFill/>
        </p:spPr>
        <p:txBody>
          <a:bodyPr wrap="none" rtlCol="0">
            <a:spAutoFit/>
          </a:bodyPr>
          <a:lstStyle/>
          <a:p>
            <a:pPr marL="285750" indent="-285750">
              <a:buClr>
                <a:schemeClr val="tx1"/>
              </a:buClr>
              <a:buFont typeface="Century Gothic" panose="020B0502020202020204" pitchFamily="34" charset="0"/>
              <a:buChar char="►"/>
            </a:pPr>
            <a:r>
              <a:rPr lang="tr-TR" sz="4000" dirty="0" smtClean="0">
                <a:solidFill>
                  <a:schemeClr val="bg2"/>
                </a:solidFill>
              </a:rPr>
              <a:t>Isı sığası</a:t>
            </a:r>
            <a:endParaRPr lang="tr-TR" sz="4000" dirty="0">
              <a:solidFill>
                <a:schemeClr val="bg2"/>
              </a:solidFill>
            </a:endParaRPr>
          </a:p>
        </p:txBody>
      </p:sp>
    </p:spTree>
    <p:extLst>
      <p:ext uri="{BB962C8B-B14F-4D97-AF65-F5344CB8AC3E}">
        <p14:creationId xmlns:p14="http://schemas.microsoft.com/office/powerpoint/2010/main" val="37300098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Dikdörtgen 4"/>
              <p:cNvSpPr/>
              <p:nvPr/>
            </p:nvSpPr>
            <p:spPr>
              <a:xfrm>
                <a:off x="240406" y="455599"/>
                <a:ext cx="11556641" cy="7547707"/>
              </a:xfrm>
              <a:prstGeom prst="rect">
                <a:avLst/>
              </a:prstGeom>
            </p:spPr>
            <p:txBody>
              <a:bodyPr wrap="square">
                <a:spAutoFit/>
              </a:bodyPr>
              <a:lstStyle/>
              <a:p>
                <a:pPr algn="just"/>
                <a:r>
                  <a:rPr lang="tr-TR" sz="2400" dirty="0" smtClean="0"/>
                  <a:t>Isı kapasitesi sabit hacimde ısı kapasitesi ve sabit basınçta ısı kapasitesi olarak iki</a:t>
                </a:r>
              </a:p>
              <a:p>
                <a:r>
                  <a:rPr lang="tr-TR" sz="2400" dirty="0"/>
                  <a:t>şekilde </a:t>
                </a:r>
                <a:r>
                  <a:rPr lang="tr-TR" sz="2400" dirty="0" smtClean="0"/>
                  <a:t>tanımlanabilir.</a:t>
                </a:r>
              </a:p>
              <a:p>
                <a:endParaRPr lang="tr-TR" sz="2400" dirty="0" smtClean="0"/>
              </a:p>
              <a:p>
                <a:r>
                  <a:rPr lang="tr-TR" sz="2400" dirty="0" smtClean="0"/>
                  <a:t>	</a:t>
                </a:r>
                <a:r>
                  <a:rPr lang="tr-TR" sz="2400" dirty="0"/>
                  <a:t>	</a:t>
                </a:r>
                <a14:m>
                  <m:oMath xmlns:m="http://schemas.openxmlformats.org/officeDocument/2006/math">
                    <m:sSub>
                      <m:sSubPr>
                        <m:ctrlPr>
                          <a:rPr lang="tr-TR" sz="2400" i="1" smtClean="0">
                            <a:latin typeface="Cambria Math" panose="02040503050406030204" pitchFamily="18" charset="0"/>
                          </a:rPr>
                        </m:ctrlPr>
                      </m:sSubPr>
                      <m:e>
                        <m:r>
                          <a:rPr lang="tr-TR" sz="2400" b="0" i="1" smtClean="0">
                            <a:latin typeface="Cambria Math" panose="02040503050406030204" pitchFamily="18" charset="0"/>
                          </a:rPr>
                          <m:t>𝐶</m:t>
                        </m:r>
                      </m:e>
                      <m:sub>
                        <m:r>
                          <a:rPr lang="tr-TR" sz="2400" b="0" i="1" smtClean="0">
                            <a:latin typeface="Cambria Math" panose="02040503050406030204" pitchFamily="18" charset="0"/>
                          </a:rPr>
                          <m:t>𝑣</m:t>
                        </m:r>
                      </m:sub>
                    </m:sSub>
                    <m:r>
                      <a:rPr lang="tr-TR" sz="2400" b="0" i="1" smtClean="0">
                        <a:latin typeface="Cambria Math" panose="02040503050406030204" pitchFamily="18" charset="0"/>
                      </a:rPr>
                      <m:t>=</m:t>
                    </m:r>
                    <m:sSub>
                      <m:sSubPr>
                        <m:ctrlPr>
                          <a:rPr lang="tr-TR" sz="2400" b="0" i="1" smtClean="0">
                            <a:latin typeface="Cambria Math" panose="02040503050406030204" pitchFamily="18" charset="0"/>
                          </a:rPr>
                        </m:ctrlPr>
                      </m:sSubPr>
                      <m:e>
                        <m:d>
                          <m:dPr>
                            <m:ctrlPr>
                              <a:rPr lang="tr-TR" sz="2400" b="0" i="1" smtClean="0">
                                <a:latin typeface="Cambria Math" panose="02040503050406030204" pitchFamily="18" charset="0"/>
                              </a:rPr>
                            </m:ctrlPr>
                          </m:dPr>
                          <m:e>
                            <m:f>
                              <m:fPr>
                                <m:ctrlPr>
                                  <a:rPr lang="tr-TR" sz="2400" b="0" i="1" smtClean="0">
                                    <a:latin typeface="Cambria Math" panose="02040503050406030204" pitchFamily="18" charset="0"/>
                                  </a:rPr>
                                </m:ctrlPr>
                              </m:fPr>
                              <m:num>
                                <m:r>
                                  <a:rPr lang="tr-TR" sz="2400" b="0" i="1" smtClean="0">
                                    <a:latin typeface="Cambria Math" panose="02040503050406030204" pitchFamily="18" charset="0"/>
                                    <a:ea typeface="Cambria Math" panose="02040503050406030204" pitchFamily="18" charset="0"/>
                                  </a:rPr>
                                  <m:t>∆</m:t>
                                </m:r>
                                <m:r>
                                  <a:rPr lang="tr-TR" sz="2400" b="0" i="1" smtClean="0">
                                    <a:latin typeface="Cambria Math" panose="02040503050406030204" pitchFamily="18" charset="0"/>
                                    <a:ea typeface="Cambria Math" panose="02040503050406030204" pitchFamily="18" charset="0"/>
                                  </a:rPr>
                                  <m:t>𝑄</m:t>
                                </m:r>
                              </m:num>
                              <m:den>
                                <m:r>
                                  <a:rPr lang="tr-TR" sz="2400" b="0" i="1" smtClean="0">
                                    <a:latin typeface="Cambria Math" panose="02040503050406030204" pitchFamily="18" charset="0"/>
                                    <a:ea typeface="Cambria Math" panose="02040503050406030204" pitchFamily="18" charset="0"/>
                                  </a:rPr>
                                  <m:t>∆</m:t>
                                </m:r>
                                <m:r>
                                  <a:rPr lang="tr-TR" sz="2400" b="0" i="1" smtClean="0">
                                    <a:latin typeface="Cambria Math" panose="02040503050406030204" pitchFamily="18" charset="0"/>
                                    <a:ea typeface="Cambria Math" panose="02040503050406030204" pitchFamily="18" charset="0"/>
                                  </a:rPr>
                                  <m:t>𝑇</m:t>
                                </m:r>
                              </m:den>
                            </m:f>
                          </m:e>
                        </m:d>
                      </m:e>
                      <m:sub>
                        <m:r>
                          <a:rPr lang="tr-TR" sz="2400" b="0" i="1" smtClean="0">
                            <a:latin typeface="Cambria Math" panose="02040503050406030204" pitchFamily="18" charset="0"/>
                          </a:rPr>
                          <m:t>𝑣</m:t>
                        </m:r>
                      </m:sub>
                    </m:sSub>
                  </m:oMath>
                </a14:m>
                <a:r>
                  <a:rPr lang="tr-TR" sz="2400" dirty="0" smtClean="0"/>
                  <a:t> 	 </a:t>
                </a:r>
                <a14:m>
                  <m:oMath xmlns:m="http://schemas.openxmlformats.org/officeDocument/2006/math">
                    <m:sSub>
                      <m:sSubPr>
                        <m:ctrlPr>
                          <a:rPr lang="tr-TR" sz="2400" i="1">
                            <a:latin typeface="Cambria Math" panose="02040503050406030204" pitchFamily="18" charset="0"/>
                          </a:rPr>
                        </m:ctrlPr>
                      </m:sSubPr>
                      <m:e>
                        <m:r>
                          <a:rPr lang="tr-TR" sz="2400" i="1">
                            <a:latin typeface="Cambria Math" panose="02040503050406030204" pitchFamily="18" charset="0"/>
                          </a:rPr>
                          <m:t>𝐶</m:t>
                        </m:r>
                      </m:e>
                      <m:sub>
                        <m:r>
                          <a:rPr lang="tr-TR" sz="2400" b="0" i="1" smtClean="0">
                            <a:latin typeface="Cambria Math" panose="02040503050406030204" pitchFamily="18" charset="0"/>
                          </a:rPr>
                          <m:t>𝑃</m:t>
                        </m:r>
                      </m:sub>
                    </m:sSub>
                    <m:r>
                      <a:rPr lang="tr-TR" sz="2400" i="1">
                        <a:latin typeface="Cambria Math" panose="02040503050406030204" pitchFamily="18" charset="0"/>
                      </a:rPr>
                      <m:t>=</m:t>
                    </m:r>
                    <m:sSub>
                      <m:sSubPr>
                        <m:ctrlPr>
                          <a:rPr lang="tr-TR" sz="2400" i="1">
                            <a:latin typeface="Cambria Math" panose="02040503050406030204" pitchFamily="18" charset="0"/>
                          </a:rPr>
                        </m:ctrlPr>
                      </m:sSubPr>
                      <m:e>
                        <m:d>
                          <m:dPr>
                            <m:ctrlPr>
                              <a:rPr lang="tr-TR" sz="2400" i="1">
                                <a:latin typeface="Cambria Math" panose="02040503050406030204" pitchFamily="18" charset="0"/>
                              </a:rPr>
                            </m:ctrlPr>
                          </m:dPr>
                          <m:e>
                            <m:f>
                              <m:fPr>
                                <m:ctrlPr>
                                  <a:rPr lang="tr-TR" sz="2400" i="1">
                                    <a:latin typeface="Cambria Math" panose="02040503050406030204" pitchFamily="18" charset="0"/>
                                  </a:rPr>
                                </m:ctrlPr>
                              </m:fPr>
                              <m:num>
                                <m:r>
                                  <a:rPr lang="tr-TR" sz="2400" i="1">
                                    <a:latin typeface="Cambria Math" panose="02040503050406030204" pitchFamily="18" charset="0"/>
                                    <a:ea typeface="Cambria Math" panose="02040503050406030204" pitchFamily="18" charset="0"/>
                                  </a:rPr>
                                  <m:t>∆</m:t>
                                </m:r>
                                <m:r>
                                  <a:rPr lang="tr-TR" sz="2400" i="1">
                                    <a:latin typeface="Cambria Math" panose="02040503050406030204" pitchFamily="18" charset="0"/>
                                    <a:ea typeface="Cambria Math" panose="02040503050406030204" pitchFamily="18" charset="0"/>
                                  </a:rPr>
                                  <m:t>𝑄</m:t>
                                </m:r>
                              </m:num>
                              <m:den>
                                <m:r>
                                  <a:rPr lang="tr-TR" sz="2400" i="1">
                                    <a:latin typeface="Cambria Math" panose="02040503050406030204" pitchFamily="18" charset="0"/>
                                    <a:ea typeface="Cambria Math" panose="02040503050406030204" pitchFamily="18" charset="0"/>
                                  </a:rPr>
                                  <m:t>∆</m:t>
                                </m:r>
                                <m:r>
                                  <a:rPr lang="tr-TR" sz="2400" i="1">
                                    <a:latin typeface="Cambria Math" panose="02040503050406030204" pitchFamily="18" charset="0"/>
                                    <a:ea typeface="Cambria Math" panose="02040503050406030204" pitchFamily="18" charset="0"/>
                                  </a:rPr>
                                  <m:t>𝑇</m:t>
                                </m:r>
                              </m:den>
                            </m:f>
                          </m:e>
                        </m:d>
                      </m:e>
                      <m:sub>
                        <m:r>
                          <a:rPr lang="tr-TR" sz="2400" b="0" i="1" smtClean="0">
                            <a:latin typeface="Cambria Math" panose="02040503050406030204" pitchFamily="18" charset="0"/>
                            <a:ea typeface="Cambria Math" panose="02040503050406030204" pitchFamily="18" charset="0"/>
                          </a:rPr>
                          <m:t>𝑃</m:t>
                        </m:r>
                      </m:sub>
                    </m:sSub>
                  </m:oMath>
                </a14:m>
                <a:endParaRPr lang="tr-TR" sz="2400" dirty="0" smtClean="0"/>
              </a:p>
              <a:p>
                <a:pPr algn="just"/>
                <a:r>
                  <a:rPr lang="tr-TR" sz="2400" dirty="0"/>
                  <a:t>Sıcaklık değişimiyle hacim değişebileceğinden, bir katının ısı kapasitesinin sabit hacimde </a:t>
                </a:r>
                <a:r>
                  <a:rPr lang="tr-TR" sz="2400" dirty="0" smtClean="0"/>
                  <a:t>ölçülmez. Sabit </a:t>
                </a:r>
                <a:r>
                  <a:rPr lang="tr-TR" sz="2400" dirty="0"/>
                  <a:t>basınç altında ısı </a:t>
                </a:r>
                <a:r>
                  <a:rPr lang="tr-TR" sz="2400" dirty="0" err="1"/>
                  <a:t>kapasiteninin</a:t>
                </a:r>
                <a:r>
                  <a:rPr lang="tr-TR" sz="2400" dirty="0"/>
                  <a:t> hesaplanması zordur çünkü örgü titreşim frekansı </a:t>
                </a:r>
                <a:r>
                  <a:rPr lang="tr-TR" sz="2400" dirty="0" smtClean="0"/>
                  <a:t>ve elektronların </a:t>
                </a:r>
                <a:r>
                  <a:rPr lang="tr-TR" sz="2400" dirty="0"/>
                  <a:t>enerjileri </a:t>
                </a:r>
                <a:r>
                  <a:rPr lang="tr-TR" sz="2400" dirty="0" err="1"/>
                  <a:t>atomlarası</a:t>
                </a:r>
                <a:r>
                  <a:rPr lang="tr-TR" sz="2400" dirty="0"/>
                  <a:t> uzaklığa bağlıdır. Bu nedenle; ısı kapasitesi sabit </a:t>
                </a:r>
                <a:r>
                  <a:rPr lang="tr-TR" sz="2400" dirty="0" smtClean="0"/>
                  <a:t>basınçta ölçülür </a:t>
                </a:r>
                <a:r>
                  <a:rPr lang="tr-TR" sz="2400" dirty="0"/>
                  <a:t>ve sabit hacimde hesaplanır. Bu iki ısı kapasitesi arasındaki ilişki;</a:t>
                </a:r>
              </a:p>
              <a:p>
                <a:pPr algn="just"/>
                <a:endParaRPr lang="tr-TR" sz="2400" dirty="0" smtClean="0"/>
              </a:p>
              <a:p>
                <a:r>
                  <a:rPr lang="tr-TR" sz="2400" dirty="0" smtClean="0"/>
                  <a:t>		</a:t>
                </a:r>
                <a14:m>
                  <m:oMath xmlns:m="http://schemas.openxmlformats.org/officeDocument/2006/math">
                    <m:sSub>
                      <m:sSubPr>
                        <m:ctrlPr>
                          <a:rPr lang="tr-TR" sz="2400" i="1">
                            <a:latin typeface="Cambria Math" panose="02040503050406030204" pitchFamily="18" charset="0"/>
                          </a:rPr>
                        </m:ctrlPr>
                      </m:sSubPr>
                      <m:e>
                        <m:r>
                          <a:rPr lang="tr-TR" sz="2400" i="1">
                            <a:latin typeface="Cambria Math" panose="02040503050406030204" pitchFamily="18" charset="0"/>
                          </a:rPr>
                          <m:t>𝐶</m:t>
                        </m:r>
                      </m:e>
                      <m:sub>
                        <m:r>
                          <a:rPr lang="tr-TR" sz="2400" i="1">
                            <a:latin typeface="Cambria Math" panose="02040503050406030204" pitchFamily="18" charset="0"/>
                          </a:rPr>
                          <m:t>𝑃</m:t>
                        </m:r>
                      </m:sub>
                    </m:sSub>
                    <m:r>
                      <a:rPr lang="tr-TR" sz="2400" b="0" i="0" smtClean="0">
                        <a:latin typeface="Cambria Math" panose="02040503050406030204" pitchFamily="18" charset="0"/>
                      </a:rPr>
                      <m:t>−</m:t>
                    </m:r>
                    <m:sSub>
                      <m:sSubPr>
                        <m:ctrlPr>
                          <a:rPr lang="tr-TR" sz="2400" b="0" i="1" smtClean="0">
                            <a:latin typeface="Cambria Math" panose="02040503050406030204" pitchFamily="18" charset="0"/>
                          </a:rPr>
                        </m:ctrlPr>
                      </m:sSubPr>
                      <m:e>
                        <m:r>
                          <a:rPr lang="tr-TR" sz="2400" b="0" i="1" smtClean="0">
                            <a:latin typeface="Cambria Math" panose="02040503050406030204" pitchFamily="18" charset="0"/>
                          </a:rPr>
                          <m:t>𝐶</m:t>
                        </m:r>
                      </m:e>
                      <m:sub>
                        <m:r>
                          <a:rPr lang="tr-TR" sz="2400" b="0" i="1" smtClean="0">
                            <a:latin typeface="Cambria Math" panose="02040503050406030204" pitchFamily="18" charset="0"/>
                          </a:rPr>
                          <m:t>𝑣</m:t>
                        </m:r>
                      </m:sub>
                    </m:sSub>
                    <m:r>
                      <a:rPr lang="tr-TR" sz="2400" b="0" i="1" smtClean="0">
                        <a:latin typeface="Cambria Math" panose="02040503050406030204" pitchFamily="18" charset="0"/>
                      </a:rPr>
                      <m:t>=</m:t>
                    </m:r>
                    <m:f>
                      <m:fPr>
                        <m:ctrlPr>
                          <a:rPr lang="tr-TR" sz="2400" b="0" i="1" smtClean="0">
                            <a:latin typeface="Cambria Math" panose="02040503050406030204" pitchFamily="18" charset="0"/>
                          </a:rPr>
                        </m:ctrlPr>
                      </m:fPr>
                      <m:num>
                        <m:r>
                          <a:rPr lang="tr-TR" sz="2400" b="0" i="1" smtClean="0">
                            <a:latin typeface="Cambria Math" panose="02040503050406030204" pitchFamily="18" charset="0"/>
                          </a:rPr>
                          <m:t>𝑉</m:t>
                        </m:r>
                        <m:sSup>
                          <m:sSupPr>
                            <m:ctrlPr>
                              <a:rPr lang="tr-TR" sz="2400" b="0" i="1" smtClean="0">
                                <a:latin typeface="Cambria Math" panose="02040503050406030204" pitchFamily="18" charset="0"/>
                              </a:rPr>
                            </m:ctrlPr>
                          </m:sSupPr>
                          <m:e>
                            <m:r>
                              <a:rPr lang="tr-TR" sz="2400" b="0" i="1" smtClean="0">
                                <a:latin typeface="Cambria Math" panose="02040503050406030204" pitchFamily="18" charset="0"/>
                                <a:ea typeface="Cambria Math" panose="02040503050406030204" pitchFamily="18" charset="0"/>
                              </a:rPr>
                              <m:t>𝛼</m:t>
                            </m:r>
                          </m:e>
                          <m:sup>
                            <m:r>
                              <a:rPr lang="tr-TR" sz="2400" b="0" i="1" smtClean="0">
                                <a:latin typeface="Cambria Math" panose="02040503050406030204" pitchFamily="18" charset="0"/>
                              </a:rPr>
                              <m:t>2</m:t>
                            </m:r>
                          </m:sup>
                        </m:sSup>
                        <m:r>
                          <a:rPr lang="tr-TR" sz="2400" b="0" i="1" smtClean="0">
                            <a:latin typeface="Cambria Math" panose="02040503050406030204" pitchFamily="18" charset="0"/>
                          </a:rPr>
                          <m:t>𝑇</m:t>
                        </m:r>
                      </m:num>
                      <m:den>
                        <m:r>
                          <a:rPr lang="tr-TR" sz="2400" b="0" i="1" smtClean="0">
                            <a:latin typeface="Cambria Math" panose="02040503050406030204" pitchFamily="18" charset="0"/>
                          </a:rPr>
                          <m:t>𝐾</m:t>
                        </m:r>
                      </m:den>
                    </m:f>
                  </m:oMath>
                </a14:m>
                <a:r>
                  <a:rPr lang="tr-TR" sz="2400" dirty="0" smtClean="0"/>
                  <a:t>    V:hacim</a:t>
                </a:r>
              </a:p>
              <a:p>
                <a:r>
                  <a:rPr lang="tr-TR" sz="2400" dirty="0"/>
                  <a:t>	</a:t>
                </a:r>
                <a:r>
                  <a:rPr lang="tr-TR" sz="2400" dirty="0" smtClean="0"/>
                  <a:t>			      </a:t>
                </a:r>
                <a14:m>
                  <m:oMath xmlns:m="http://schemas.openxmlformats.org/officeDocument/2006/math">
                    <m:r>
                      <a:rPr lang="tr-TR" sz="2400" i="1">
                        <a:latin typeface="Cambria Math" panose="02040503050406030204" pitchFamily="18" charset="0"/>
                        <a:ea typeface="Cambria Math" panose="02040503050406030204" pitchFamily="18" charset="0"/>
                      </a:rPr>
                      <m:t>𝛼</m:t>
                    </m:r>
                  </m:oMath>
                </a14:m>
                <a:r>
                  <a:rPr lang="tr-TR" sz="2400" dirty="0" smtClean="0"/>
                  <a:t>:genleşme katsayısı</a:t>
                </a:r>
              </a:p>
              <a:p>
                <a:r>
                  <a:rPr lang="tr-TR" sz="2400" dirty="0"/>
                  <a:t>	</a:t>
                </a:r>
                <a:r>
                  <a:rPr lang="tr-TR" sz="2400" dirty="0" smtClean="0"/>
                  <a:t>			      K:sıkıştırılabilirlik katsayısı</a:t>
                </a:r>
              </a:p>
              <a:p>
                <a:endParaRPr lang="tr-TR" sz="2400" dirty="0" smtClean="0"/>
              </a:p>
              <a:p>
                <a:r>
                  <a:rPr lang="tr-TR" sz="2400" dirty="0" smtClean="0"/>
                  <a:t>				 </a:t>
                </a:r>
                <a:endParaRPr lang="tr-TR" sz="2400" dirty="0"/>
              </a:p>
              <a:p>
                <a:endParaRPr lang="tr-TR" sz="2400" dirty="0" smtClean="0"/>
              </a:p>
              <a:p>
                <a:endParaRPr lang="tr-TR" sz="2400" dirty="0"/>
              </a:p>
              <a:p>
                <a:endParaRPr lang="tr-TR" sz="2400" dirty="0"/>
              </a:p>
            </p:txBody>
          </p:sp>
        </mc:Choice>
        <mc:Fallback xmlns="">
          <p:sp>
            <p:nvSpPr>
              <p:cNvPr id="5" name="Dikdörtgen 4"/>
              <p:cNvSpPr>
                <a:spLocks noRot="1" noChangeAspect="1" noMove="1" noResize="1" noEditPoints="1" noAdjustHandles="1" noChangeArrowheads="1" noChangeShapeType="1" noTextEdit="1"/>
              </p:cNvSpPr>
              <p:nvPr/>
            </p:nvSpPr>
            <p:spPr>
              <a:xfrm>
                <a:off x="240406" y="455599"/>
                <a:ext cx="11556641" cy="7547707"/>
              </a:xfrm>
              <a:prstGeom prst="rect">
                <a:avLst/>
              </a:prstGeom>
              <a:blipFill rotWithShape="0">
                <a:blip r:embed="rId2"/>
                <a:stretch>
                  <a:fillRect l="-791" t="-646" r="-844"/>
                </a:stretch>
              </a:blipFill>
            </p:spPr>
            <p:txBody>
              <a:bodyPr/>
              <a:lstStyle/>
              <a:p>
                <a:r>
                  <a:rPr lang="tr-TR">
                    <a:noFill/>
                  </a:rPr>
                  <a:t> </a:t>
                </a:r>
              </a:p>
            </p:txBody>
          </p:sp>
        </mc:Fallback>
      </mc:AlternateContent>
    </p:spTree>
    <p:extLst>
      <p:ext uri="{BB962C8B-B14F-4D97-AF65-F5344CB8AC3E}">
        <p14:creationId xmlns:p14="http://schemas.microsoft.com/office/powerpoint/2010/main" val="5096345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1171978" y="1300766"/>
            <a:ext cx="8590208" cy="5217121"/>
          </a:xfrm>
          <a:prstGeom prst="rect">
            <a:avLst/>
          </a:prstGeom>
        </p:spPr>
      </p:pic>
      <p:sp>
        <p:nvSpPr>
          <p:cNvPr id="5" name="Metin kutusu 4"/>
          <p:cNvSpPr txBox="1"/>
          <p:nvPr/>
        </p:nvSpPr>
        <p:spPr>
          <a:xfrm>
            <a:off x="4275785" y="605307"/>
            <a:ext cx="3065172" cy="461665"/>
          </a:xfrm>
          <a:prstGeom prst="rect">
            <a:avLst/>
          </a:prstGeom>
          <a:noFill/>
        </p:spPr>
        <p:txBody>
          <a:bodyPr wrap="square" rtlCol="0">
            <a:spAutoFit/>
          </a:bodyPr>
          <a:lstStyle/>
          <a:p>
            <a:r>
              <a:rPr lang="tr-TR" sz="2400" dirty="0" smtClean="0"/>
              <a:t>Isı kapasitesi</a:t>
            </a:r>
            <a:endParaRPr lang="tr-TR" sz="2400" dirty="0"/>
          </a:p>
        </p:txBody>
      </p:sp>
    </p:spTree>
    <p:extLst>
      <p:ext uri="{BB962C8B-B14F-4D97-AF65-F5344CB8AC3E}">
        <p14:creationId xmlns:p14="http://schemas.microsoft.com/office/powerpoint/2010/main" val="29633983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4212" y="183525"/>
            <a:ext cx="8534400" cy="666482"/>
          </a:xfrm>
        </p:spPr>
        <p:txBody>
          <a:bodyPr>
            <a:noAutofit/>
          </a:bodyPr>
          <a:lstStyle/>
          <a:p>
            <a:r>
              <a:rPr lang="tr-TR" sz="4000" dirty="0" smtClean="0"/>
              <a:t>Termal İletkenlik</a:t>
            </a:r>
          </a:p>
        </p:txBody>
      </p:sp>
      <p:sp>
        <p:nvSpPr>
          <p:cNvPr id="6" name="Metin kutusu 5"/>
          <p:cNvSpPr txBox="1"/>
          <p:nvPr/>
        </p:nvSpPr>
        <p:spPr>
          <a:xfrm>
            <a:off x="592429" y="1056069"/>
            <a:ext cx="10715221" cy="1938992"/>
          </a:xfrm>
          <a:prstGeom prst="rect">
            <a:avLst/>
          </a:prstGeom>
          <a:noFill/>
        </p:spPr>
        <p:txBody>
          <a:bodyPr wrap="square" rtlCol="0">
            <a:spAutoFit/>
          </a:bodyPr>
          <a:lstStyle/>
          <a:p>
            <a:pPr algn="just"/>
            <a:r>
              <a:rPr lang="tr-TR" sz="2400" dirty="0" smtClean="0"/>
              <a:t>Isı belirli </a:t>
            </a:r>
            <a:r>
              <a:rPr lang="tr-TR" sz="2400" dirty="0"/>
              <a:t>sıcaklıktaki bir sistemin sınırlarından, daha düşük sıcaklıktaki bir sisteme, sıcaklık farkı nedeniyle geçen </a:t>
            </a:r>
            <a:r>
              <a:rPr lang="tr-TR" sz="2400" dirty="0" smtClean="0"/>
              <a:t>enerjidir</a:t>
            </a:r>
            <a:endParaRPr lang="tr-TR" sz="2400" dirty="0">
              <a:solidFill>
                <a:schemeClr val="bg1"/>
              </a:solidFill>
            </a:endParaRPr>
          </a:p>
          <a:p>
            <a:pPr algn="just"/>
            <a:endParaRPr lang="tr-TR" sz="2400" dirty="0" smtClean="0">
              <a:solidFill>
                <a:schemeClr val="bg1"/>
              </a:solidFill>
            </a:endParaRPr>
          </a:p>
          <a:p>
            <a:pPr algn="just"/>
            <a:r>
              <a:rPr lang="tr-TR" sz="2400" dirty="0" smtClean="0">
                <a:solidFill>
                  <a:schemeClr val="bg1"/>
                </a:solidFill>
              </a:rPr>
              <a:t>Isı </a:t>
            </a:r>
            <a:r>
              <a:rPr lang="tr-TR" sz="2400" dirty="0">
                <a:solidFill>
                  <a:schemeClr val="bg1"/>
                </a:solidFill>
              </a:rPr>
              <a:t>basitçe numunenin bir ucundan girip diğer ucundan çıkmaz. Birçok çarpışma sonucu numunenin içine yayılır</a:t>
            </a:r>
            <a:r>
              <a:rPr lang="tr-TR" sz="2400" dirty="0" smtClean="0">
                <a:solidFill>
                  <a:schemeClr val="bg1"/>
                </a:solidFill>
              </a:rPr>
              <a:t>.</a:t>
            </a:r>
            <a:r>
              <a:rPr lang="tr-TR" sz="2400" dirty="0">
                <a:solidFill>
                  <a:schemeClr val="bg1"/>
                </a:solidFill>
              </a:rPr>
              <a:t> </a:t>
            </a:r>
          </a:p>
        </p:txBody>
      </p:sp>
      <p:pic>
        <p:nvPicPr>
          <p:cNvPr id="8" name="Resim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8320" y="3368962"/>
            <a:ext cx="10623438" cy="2641132"/>
          </a:xfrm>
          <a:prstGeom prst="rect">
            <a:avLst/>
          </a:prstGeom>
        </p:spPr>
      </p:pic>
    </p:spTree>
    <p:extLst>
      <p:ext uri="{BB962C8B-B14F-4D97-AF65-F5344CB8AC3E}">
        <p14:creationId xmlns:p14="http://schemas.microsoft.com/office/powerpoint/2010/main" val="29168901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141667" y="963742"/>
            <a:ext cx="11603865" cy="4154984"/>
          </a:xfrm>
          <a:prstGeom prst="rect">
            <a:avLst/>
          </a:prstGeom>
        </p:spPr>
        <p:txBody>
          <a:bodyPr wrap="square">
            <a:spAutoFit/>
          </a:bodyPr>
          <a:lstStyle/>
          <a:p>
            <a:pPr marL="342900" indent="-342900">
              <a:buFont typeface="Wingdings" panose="05000000000000000000" pitchFamily="2" charset="2"/>
              <a:buChar char="ü"/>
            </a:pPr>
            <a:r>
              <a:rPr lang="tr-TR" sz="2400" dirty="0"/>
              <a:t>Eğer enerji doğrultu değiştirmeden, doğru yol boyunca ilerleyecek şekilde yayılsaydı; termal akı ifadesi sıcaklığın </a:t>
            </a:r>
            <a:r>
              <a:rPr lang="tr-TR" sz="2400" dirty="0" err="1"/>
              <a:t>gradyentine</a:t>
            </a:r>
            <a:r>
              <a:rPr lang="tr-TR" sz="2400" dirty="0"/>
              <a:t> bağlı olmaz sadece iki uç arasındaki sıcaklık farkına bağlı olurdu. Termal iletkenliğin rastgele olma özelliği, </a:t>
            </a:r>
            <a:r>
              <a:rPr lang="tr-TR" sz="2400" dirty="0" err="1"/>
              <a:t>gradyenti</a:t>
            </a:r>
            <a:r>
              <a:rPr lang="tr-TR" sz="2400" dirty="0"/>
              <a:t> ve ortalama serbest yol kavramlarını ortaya çıkarır ve bunları termal akı ifadesine dönüştürür</a:t>
            </a:r>
            <a:r>
              <a:rPr lang="tr-TR" sz="2400" dirty="0">
                <a:solidFill>
                  <a:schemeClr val="bg1"/>
                </a:solidFill>
              </a:rPr>
              <a:t>. </a:t>
            </a:r>
            <a:endParaRPr lang="tr-TR" sz="2400" dirty="0" smtClean="0">
              <a:solidFill>
                <a:schemeClr val="bg1"/>
              </a:solidFill>
            </a:endParaRPr>
          </a:p>
          <a:p>
            <a:endParaRPr lang="tr-TR" sz="2400" dirty="0" smtClean="0">
              <a:solidFill>
                <a:schemeClr val="bg1"/>
              </a:solidFill>
            </a:endParaRPr>
          </a:p>
          <a:p>
            <a:pPr marL="342900" indent="-342900">
              <a:buFont typeface="Wingdings" panose="05000000000000000000" pitchFamily="2" charset="2"/>
              <a:buChar char="ü"/>
            </a:pPr>
            <a:r>
              <a:rPr lang="tr-TR" sz="2400" dirty="0" smtClean="0">
                <a:solidFill>
                  <a:schemeClr val="bg1"/>
                </a:solidFill>
              </a:rPr>
              <a:t>Bu </a:t>
            </a:r>
            <a:r>
              <a:rPr lang="tr-TR" sz="2400" dirty="0">
                <a:solidFill>
                  <a:schemeClr val="bg1"/>
                </a:solidFill>
              </a:rPr>
              <a:t>bilgiler ışığında bir materyalin termal iletkenliği sıcaklığa karşı ölçülerek materyale ait termal iletkenlik parametreleri elde edilir. Yüksek  sıcaklıklarda ısı kapasitesi sıcaklıktan bağımsızdır. Termal iletkenliğe katkı ortalama serbest yoldan gelir. Yüksek sıcaklıklarda örgünün toplam enerjisi sıcaklıkla doğru </a:t>
            </a:r>
            <a:r>
              <a:rPr lang="tr-TR" sz="2400" dirty="0" smtClean="0">
                <a:solidFill>
                  <a:schemeClr val="bg1"/>
                </a:solidFill>
              </a:rPr>
              <a:t>orantılıdır.</a:t>
            </a:r>
          </a:p>
        </p:txBody>
      </p:sp>
    </p:spTree>
    <p:extLst>
      <p:ext uri="{BB962C8B-B14F-4D97-AF65-F5344CB8AC3E}">
        <p14:creationId xmlns:p14="http://schemas.microsoft.com/office/powerpoint/2010/main" val="1462896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10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489338" y="586727"/>
            <a:ext cx="10893895" cy="5784091"/>
          </a:xfrm>
        </p:spPr>
        <p:txBody>
          <a:bodyPr>
            <a:normAutofit fontScale="92500"/>
          </a:bodyPr>
          <a:lstStyle/>
          <a:p>
            <a:r>
              <a:rPr lang="tr-TR" dirty="0" smtClean="0">
                <a:solidFill>
                  <a:schemeClr val="bg1"/>
                </a:solidFill>
              </a:rPr>
              <a:t>Termal iletken malzemelerin boyutsuz hali ZT denilen </a:t>
            </a:r>
            <a:r>
              <a:rPr lang="tr-TR" dirty="0" err="1" smtClean="0">
                <a:solidFill>
                  <a:schemeClr val="bg1"/>
                </a:solidFill>
              </a:rPr>
              <a:t>liyakad</a:t>
            </a:r>
            <a:r>
              <a:rPr lang="tr-TR" dirty="0" smtClean="0">
                <a:solidFill>
                  <a:schemeClr val="bg1"/>
                </a:solidFill>
              </a:rPr>
              <a:t> sayısı ile bulunur.</a:t>
            </a:r>
          </a:p>
          <a:p>
            <a:pPr marL="0" indent="0">
              <a:buNone/>
            </a:pPr>
            <a:endParaRPr lang="tr-TR" dirty="0" smtClean="0"/>
          </a:p>
          <a:p>
            <a:pPr marL="0" indent="0">
              <a:buNone/>
            </a:pPr>
            <a:r>
              <a:rPr lang="tr-TR" dirty="0" smtClean="0"/>
              <a:t> </a:t>
            </a:r>
          </a:p>
          <a:p>
            <a:pPr marL="0" indent="0">
              <a:buNone/>
            </a:pPr>
            <a:endParaRPr lang="tr-TR" dirty="0" smtClean="0"/>
          </a:p>
          <a:p>
            <a:pPr marL="0" indent="0">
              <a:buNone/>
            </a:pPr>
            <a:r>
              <a:rPr lang="tr-TR" dirty="0" smtClean="0">
                <a:solidFill>
                  <a:schemeClr val="bg1"/>
                </a:solidFill>
              </a:rPr>
              <a:t>S</a:t>
            </a:r>
            <a:r>
              <a:rPr lang="tr-TR" dirty="0">
                <a:solidFill>
                  <a:schemeClr val="bg1"/>
                </a:solidFill>
              </a:rPr>
              <a:t>  = </a:t>
            </a:r>
            <a:r>
              <a:rPr lang="tr-TR" dirty="0" err="1">
                <a:solidFill>
                  <a:schemeClr val="bg1"/>
                </a:solidFill>
              </a:rPr>
              <a:t>Seebeck</a:t>
            </a:r>
            <a:r>
              <a:rPr lang="tr-TR" dirty="0">
                <a:solidFill>
                  <a:schemeClr val="bg1"/>
                </a:solidFill>
              </a:rPr>
              <a:t> katsayısı yada malzemenin termoelektrik potansiyeli [µV/K</a:t>
            </a:r>
            <a:r>
              <a:rPr lang="tr-TR" dirty="0" smtClean="0">
                <a:solidFill>
                  <a:schemeClr val="bg1"/>
                </a:solidFill>
              </a:rPr>
              <a:t>]</a:t>
            </a:r>
          </a:p>
          <a:p>
            <a:pPr marL="0" indent="0">
              <a:buNone/>
            </a:pPr>
            <a:r>
              <a:rPr lang="tr-TR" dirty="0">
                <a:solidFill>
                  <a:schemeClr val="bg1"/>
                </a:solidFill>
              </a:rPr>
              <a:t/>
            </a:r>
            <a:br>
              <a:rPr lang="tr-TR" dirty="0">
                <a:solidFill>
                  <a:schemeClr val="bg1"/>
                </a:solidFill>
              </a:rPr>
            </a:br>
            <a:r>
              <a:rPr lang="el-GR" dirty="0">
                <a:solidFill>
                  <a:schemeClr val="bg1"/>
                </a:solidFill>
              </a:rPr>
              <a:t>σ = </a:t>
            </a:r>
            <a:r>
              <a:rPr lang="tr-TR" dirty="0">
                <a:solidFill>
                  <a:schemeClr val="bg1"/>
                </a:solidFill>
              </a:rPr>
              <a:t>malzemenin elektrik iletkenliği [S/cm</a:t>
            </a:r>
            <a:r>
              <a:rPr lang="tr-TR" dirty="0" smtClean="0">
                <a:solidFill>
                  <a:schemeClr val="bg1"/>
                </a:solidFill>
              </a:rPr>
              <a:t>]</a:t>
            </a:r>
          </a:p>
          <a:p>
            <a:pPr marL="0" indent="0">
              <a:buNone/>
            </a:pPr>
            <a:r>
              <a:rPr lang="tr-TR" dirty="0">
                <a:solidFill>
                  <a:schemeClr val="bg1"/>
                </a:solidFill>
              </a:rPr>
              <a:t/>
            </a:r>
            <a:br>
              <a:rPr lang="tr-TR" dirty="0">
                <a:solidFill>
                  <a:schemeClr val="bg1"/>
                </a:solidFill>
              </a:rPr>
            </a:br>
            <a:r>
              <a:rPr lang="el-GR" dirty="0">
                <a:solidFill>
                  <a:schemeClr val="bg1"/>
                </a:solidFill>
              </a:rPr>
              <a:t>λ  = </a:t>
            </a:r>
            <a:r>
              <a:rPr lang="tr-TR" dirty="0">
                <a:solidFill>
                  <a:schemeClr val="bg1"/>
                </a:solidFill>
              </a:rPr>
              <a:t>Malzemenin toplam termal iletkenliği [W/(</a:t>
            </a:r>
            <a:r>
              <a:rPr lang="tr-TR" dirty="0" err="1">
                <a:solidFill>
                  <a:schemeClr val="bg1"/>
                </a:solidFill>
              </a:rPr>
              <a:t>m•K</a:t>
            </a:r>
            <a:r>
              <a:rPr lang="tr-TR" dirty="0" smtClean="0">
                <a:solidFill>
                  <a:schemeClr val="bg1"/>
                </a:solidFill>
              </a:rPr>
              <a:t>)]</a:t>
            </a:r>
          </a:p>
          <a:p>
            <a:pPr marL="0" indent="0">
              <a:buNone/>
            </a:pPr>
            <a:r>
              <a:rPr lang="tr-TR" dirty="0">
                <a:solidFill>
                  <a:schemeClr val="bg1"/>
                </a:solidFill>
              </a:rPr>
              <a:t/>
            </a:r>
            <a:br>
              <a:rPr lang="tr-TR" dirty="0">
                <a:solidFill>
                  <a:schemeClr val="bg1"/>
                </a:solidFill>
              </a:rPr>
            </a:br>
            <a:r>
              <a:rPr lang="tr-TR" dirty="0">
                <a:solidFill>
                  <a:schemeClr val="bg1"/>
                </a:solidFill>
              </a:rPr>
              <a:t>T = mutlak </a:t>
            </a:r>
            <a:r>
              <a:rPr lang="tr-TR" dirty="0" smtClean="0">
                <a:solidFill>
                  <a:schemeClr val="bg1"/>
                </a:solidFill>
              </a:rPr>
              <a:t>sıcaklık</a:t>
            </a:r>
          </a:p>
          <a:p>
            <a:r>
              <a:rPr lang="tr-TR" dirty="0" smtClean="0">
                <a:solidFill>
                  <a:schemeClr val="bg1"/>
                </a:solidFill>
              </a:rPr>
              <a:t>termal iletkenlik ile ZT kat sayısı ters orantılı </a:t>
            </a:r>
            <a:r>
              <a:rPr lang="tr-TR" dirty="0" err="1" smtClean="0">
                <a:solidFill>
                  <a:schemeClr val="bg1"/>
                </a:solidFill>
              </a:rPr>
              <a:t>seebeck</a:t>
            </a:r>
            <a:r>
              <a:rPr lang="tr-TR" dirty="0" smtClean="0">
                <a:solidFill>
                  <a:schemeClr val="bg1"/>
                </a:solidFill>
              </a:rPr>
              <a:t> katsayısı ile doğru orantılıdır.</a:t>
            </a:r>
          </a:p>
          <a:p>
            <a:pPr marL="0" indent="0">
              <a:buNone/>
            </a:pPr>
            <a:endParaRPr lang="tr-TR" dirty="0" smtClean="0">
              <a:solidFill>
                <a:schemeClr val="bg1"/>
              </a:solidFill>
            </a:endParaRPr>
          </a:p>
          <a:p>
            <a:r>
              <a:rPr lang="tr-TR" dirty="0" smtClean="0">
                <a:solidFill>
                  <a:schemeClr val="bg1"/>
                </a:solidFill>
              </a:rPr>
              <a:t>Termoelektrik </a:t>
            </a:r>
            <a:r>
              <a:rPr lang="tr-TR" dirty="0">
                <a:solidFill>
                  <a:schemeClr val="bg1"/>
                </a:solidFill>
              </a:rPr>
              <a:t>malzemelerin uygun yapıda olduğunu </a:t>
            </a:r>
            <a:r>
              <a:rPr lang="tr-TR" dirty="0" smtClean="0">
                <a:solidFill>
                  <a:schemeClr val="bg1"/>
                </a:solidFill>
              </a:rPr>
              <a:t>anlamak için </a:t>
            </a:r>
            <a:r>
              <a:rPr lang="tr-TR" dirty="0">
                <a:solidFill>
                  <a:schemeClr val="bg1"/>
                </a:solidFill>
              </a:rPr>
              <a:t>yüksek elektrik iletkenliği, büyük </a:t>
            </a:r>
            <a:r>
              <a:rPr lang="tr-TR" dirty="0" err="1">
                <a:solidFill>
                  <a:schemeClr val="bg1"/>
                </a:solidFill>
              </a:rPr>
              <a:t>Seebeck</a:t>
            </a:r>
            <a:r>
              <a:rPr lang="tr-TR" dirty="0">
                <a:solidFill>
                  <a:schemeClr val="bg1"/>
                </a:solidFill>
              </a:rPr>
              <a:t> katsayısı ve düşük termal iletkenlik ile karakterize edilmelidir. </a:t>
            </a:r>
            <a:endParaRPr lang="tr-TR" dirty="0">
              <a:solidFill>
                <a:schemeClr val="bg1"/>
              </a:solidFill>
            </a:endParaRPr>
          </a:p>
        </p:txBody>
      </p:sp>
      <p:pic>
        <p:nvPicPr>
          <p:cNvPr id="7" name="Resim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55693" y="1105793"/>
            <a:ext cx="3333750" cy="952500"/>
          </a:xfrm>
          <a:prstGeom prst="rect">
            <a:avLst/>
          </a:prstGeom>
        </p:spPr>
      </p:pic>
    </p:spTree>
    <p:extLst>
      <p:ext uri="{BB962C8B-B14F-4D97-AF65-F5344CB8AC3E}">
        <p14:creationId xmlns:p14="http://schemas.microsoft.com/office/powerpoint/2010/main" val="30710279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46331" y="307446"/>
            <a:ext cx="4789308" cy="3569096"/>
          </a:xfrm>
        </p:spPr>
        <p:txBody>
          <a:bodyPr>
            <a:normAutofit/>
          </a:bodyPr>
          <a:lstStyle/>
          <a:p>
            <a:pPr algn="just">
              <a:buFont typeface="Wingdings" panose="05000000000000000000" pitchFamily="2" charset="2"/>
              <a:buChar char="ü"/>
            </a:pPr>
            <a:r>
              <a:rPr lang="tr-TR" sz="2400" dirty="0">
                <a:solidFill>
                  <a:schemeClr val="tx1"/>
                </a:solidFill>
              </a:rPr>
              <a:t>Ara sıcaklıklarda</a:t>
            </a:r>
            <a:r>
              <a:rPr lang="tr-TR" sz="2400" b="1" dirty="0">
                <a:solidFill>
                  <a:schemeClr val="tx1"/>
                </a:solidFill>
              </a:rPr>
              <a:t> </a:t>
            </a:r>
            <a:r>
              <a:rPr lang="tr-TR" sz="2400" dirty="0">
                <a:solidFill>
                  <a:schemeClr val="tx1"/>
                </a:solidFill>
              </a:rPr>
              <a:t>ise sıcaklığın azalmasıyla termal iletkenlik artar. Bu bölgede ısı kapasitesi azalmaya başlar. Buna karşın iletkenlik hızla artar. Bunun nedeni, yüksek enerjili </a:t>
            </a:r>
            <a:r>
              <a:rPr lang="tr-TR" sz="2400" dirty="0" err="1">
                <a:solidFill>
                  <a:schemeClr val="tx1"/>
                </a:solidFill>
              </a:rPr>
              <a:t>fononların</a:t>
            </a:r>
            <a:r>
              <a:rPr lang="tr-TR" sz="2400" dirty="0">
                <a:solidFill>
                  <a:schemeClr val="tx1"/>
                </a:solidFill>
              </a:rPr>
              <a:t> sayısının azalmasıdır</a:t>
            </a:r>
            <a:r>
              <a:rPr lang="tr-TR" sz="2400" dirty="0" smtClean="0">
                <a:solidFill>
                  <a:schemeClr val="tx1"/>
                </a:solidFill>
              </a:rPr>
              <a:t>.</a:t>
            </a:r>
            <a:endParaRPr lang="tr-TR" sz="2400" dirty="0">
              <a:solidFill>
                <a:schemeClr val="tx1"/>
              </a:solidFill>
            </a:endParaRP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96247" y="307446"/>
            <a:ext cx="6302263" cy="4241947"/>
          </a:xfrm>
          <a:prstGeom prst="rect">
            <a:avLst/>
          </a:prstGeom>
        </p:spPr>
      </p:pic>
    </p:spTree>
    <p:extLst>
      <p:ext uri="{BB962C8B-B14F-4D97-AF65-F5344CB8AC3E}">
        <p14:creationId xmlns:p14="http://schemas.microsoft.com/office/powerpoint/2010/main" val="26527719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84855" y="1107584"/>
            <a:ext cx="8445879" cy="4159875"/>
          </a:xfrm>
        </p:spPr>
        <p:txBody>
          <a:bodyPr>
            <a:normAutofit fontScale="62500" lnSpcReduction="20000"/>
          </a:bodyPr>
          <a:lstStyle/>
          <a:p>
            <a:pPr marL="0" indent="0">
              <a:buNone/>
            </a:pPr>
            <a:r>
              <a:rPr lang="tr-TR" sz="5800" b="1" i="1" dirty="0" smtClean="0">
                <a:solidFill>
                  <a:schemeClr val="bg1"/>
                </a:solidFill>
              </a:rPr>
              <a:t>İçindekiler</a:t>
            </a:r>
          </a:p>
          <a:p>
            <a:r>
              <a:rPr lang="tr-TR" sz="3400" dirty="0" smtClean="0">
                <a:solidFill>
                  <a:schemeClr val="bg1"/>
                </a:solidFill>
              </a:rPr>
              <a:t>Giriş</a:t>
            </a:r>
          </a:p>
          <a:p>
            <a:r>
              <a:rPr lang="tr-TR" sz="3400" dirty="0" err="1" smtClean="0">
                <a:solidFill>
                  <a:schemeClr val="bg1"/>
                </a:solidFill>
              </a:rPr>
              <a:t>Termo</a:t>
            </a:r>
            <a:r>
              <a:rPr lang="tr-TR" sz="3400" dirty="0" smtClean="0">
                <a:solidFill>
                  <a:schemeClr val="bg1"/>
                </a:solidFill>
              </a:rPr>
              <a:t> elektrik malzeme anlat(</a:t>
            </a:r>
            <a:r>
              <a:rPr lang="tr-TR" sz="3400" dirty="0" err="1" smtClean="0">
                <a:solidFill>
                  <a:schemeClr val="bg1"/>
                </a:solidFill>
              </a:rPr>
              <a:t>netzsch</a:t>
            </a:r>
            <a:r>
              <a:rPr lang="tr-TR" sz="3400" dirty="0" smtClean="0">
                <a:solidFill>
                  <a:schemeClr val="bg1"/>
                </a:solidFill>
              </a:rPr>
              <a:t> sitesi)</a:t>
            </a:r>
          </a:p>
          <a:p>
            <a:r>
              <a:rPr lang="tr-TR" sz="3400" dirty="0">
                <a:solidFill>
                  <a:schemeClr val="bg1"/>
                </a:solidFill>
              </a:rPr>
              <a:t>Isı </a:t>
            </a:r>
            <a:r>
              <a:rPr lang="tr-TR" sz="3400" dirty="0" smtClean="0">
                <a:solidFill>
                  <a:schemeClr val="bg1"/>
                </a:solidFill>
              </a:rPr>
              <a:t>sığası</a:t>
            </a:r>
          </a:p>
          <a:p>
            <a:r>
              <a:rPr lang="tr-TR" sz="3400" dirty="0">
                <a:solidFill>
                  <a:schemeClr val="bg1"/>
                </a:solidFill>
              </a:rPr>
              <a:t>Termal </a:t>
            </a:r>
            <a:r>
              <a:rPr lang="tr-TR" sz="3400" dirty="0" smtClean="0">
                <a:solidFill>
                  <a:schemeClr val="bg1"/>
                </a:solidFill>
              </a:rPr>
              <a:t>iletkenlik</a:t>
            </a:r>
          </a:p>
          <a:p>
            <a:pPr lvl="1"/>
            <a:r>
              <a:rPr lang="tr-TR" sz="3200" dirty="0" err="1" smtClean="0">
                <a:solidFill>
                  <a:schemeClr val="bg1"/>
                </a:solidFill>
              </a:rPr>
              <a:t>Anharmonik</a:t>
            </a:r>
            <a:r>
              <a:rPr lang="tr-TR" sz="3200" dirty="0" smtClean="0">
                <a:solidFill>
                  <a:schemeClr val="bg1"/>
                </a:solidFill>
              </a:rPr>
              <a:t> olaylar</a:t>
            </a:r>
          </a:p>
          <a:p>
            <a:pPr lvl="2"/>
            <a:r>
              <a:rPr lang="tr-TR" sz="3000" dirty="0" smtClean="0">
                <a:solidFill>
                  <a:schemeClr val="bg1"/>
                </a:solidFill>
              </a:rPr>
              <a:t>Termal genleşme</a:t>
            </a:r>
          </a:p>
          <a:p>
            <a:pPr lvl="2"/>
            <a:r>
              <a:rPr lang="tr-TR" sz="3000" dirty="0" err="1" smtClean="0">
                <a:solidFill>
                  <a:schemeClr val="bg1"/>
                </a:solidFill>
              </a:rPr>
              <a:t>Fonon</a:t>
            </a:r>
            <a:r>
              <a:rPr lang="tr-TR" sz="3000" dirty="0" smtClean="0">
                <a:solidFill>
                  <a:schemeClr val="bg1"/>
                </a:solidFill>
              </a:rPr>
              <a:t> </a:t>
            </a:r>
            <a:r>
              <a:rPr lang="tr-TR" sz="3000" dirty="0" err="1" smtClean="0">
                <a:solidFill>
                  <a:schemeClr val="bg1"/>
                </a:solidFill>
              </a:rPr>
              <a:t>fonon</a:t>
            </a:r>
            <a:r>
              <a:rPr lang="tr-TR" sz="3000" dirty="0" smtClean="0">
                <a:solidFill>
                  <a:schemeClr val="bg1"/>
                </a:solidFill>
              </a:rPr>
              <a:t> etkileşmesi</a:t>
            </a:r>
            <a:endParaRPr lang="tr-TR" sz="2600" dirty="0" smtClean="0">
              <a:solidFill>
                <a:schemeClr val="bg1"/>
              </a:solidFill>
            </a:endParaRPr>
          </a:p>
          <a:p>
            <a:r>
              <a:rPr lang="tr-TR" sz="3400" dirty="0" smtClean="0">
                <a:solidFill>
                  <a:schemeClr val="bg1"/>
                </a:solidFill>
              </a:rPr>
              <a:t>Kullanım alanları </a:t>
            </a:r>
          </a:p>
          <a:p>
            <a:r>
              <a:rPr lang="tr-TR" sz="3400" dirty="0" smtClean="0">
                <a:solidFill>
                  <a:schemeClr val="bg1"/>
                </a:solidFill>
              </a:rPr>
              <a:t>Sonuç</a:t>
            </a:r>
          </a:p>
          <a:p>
            <a:endParaRPr lang="tr-TR" sz="3400" dirty="0" smtClean="0">
              <a:solidFill>
                <a:schemeClr val="bg1"/>
              </a:solidFill>
            </a:endParaRPr>
          </a:p>
          <a:p>
            <a:endParaRPr lang="tr-TR" dirty="0" smtClean="0"/>
          </a:p>
          <a:p>
            <a:endParaRPr lang="tr-TR" dirty="0" smtClean="0"/>
          </a:p>
        </p:txBody>
      </p:sp>
    </p:spTree>
    <p:extLst>
      <p:ext uri="{BB962C8B-B14F-4D97-AF65-F5344CB8AC3E}">
        <p14:creationId xmlns:p14="http://schemas.microsoft.com/office/powerpoint/2010/main" val="29075174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540913" y="540913"/>
            <a:ext cx="3911648" cy="523220"/>
          </a:xfrm>
          <a:prstGeom prst="rect">
            <a:avLst/>
          </a:prstGeom>
          <a:noFill/>
        </p:spPr>
        <p:txBody>
          <a:bodyPr wrap="none" rtlCol="0">
            <a:spAutoFit/>
          </a:bodyPr>
          <a:lstStyle/>
          <a:p>
            <a:pPr marL="342900" indent="-342900">
              <a:buClr>
                <a:schemeClr val="tx1"/>
              </a:buClr>
              <a:buFont typeface="Century Gothic" panose="020B0502020202020204" pitchFamily="34" charset="0"/>
              <a:buChar char="►"/>
            </a:pPr>
            <a:r>
              <a:rPr lang="tr-TR" sz="2800" dirty="0" err="1" smtClean="0">
                <a:solidFill>
                  <a:schemeClr val="bg2"/>
                </a:solidFill>
              </a:rPr>
              <a:t>Anharmonik</a:t>
            </a:r>
            <a:r>
              <a:rPr lang="tr-TR" sz="2800" dirty="0" smtClean="0">
                <a:solidFill>
                  <a:schemeClr val="bg2"/>
                </a:solidFill>
              </a:rPr>
              <a:t> olaylar</a:t>
            </a:r>
            <a:endParaRPr lang="tr-TR" sz="2800" dirty="0">
              <a:solidFill>
                <a:schemeClr val="bg2"/>
              </a:solidFill>
            </a:endParaRPr>
          </a:p>
        </p:txBody>
      </p:sp>
      <p:sp>
        <p:nvSpPr>
          <p:cNvPr id="5" name="Metin kutusu 4"/>
          <p:cNvSpPr txBox="1"/>
          <p:nvPr/>
        </p:nvSpPr>
        <p:spPr>
          <a:xfrm>
            <a:off x="540913" y="1416676"/>
            <a:ext cx="5290261" cy="4401205"/>
          </a:xfrm>
          <a:prstGeom prst="rect">
            <a:avLst/>
          </a:prstGeom>
          <a:solidFill>
            <a:schemeClr val="accent6">
              <a:lumMod val="60000"/>
              <a:lumOff val="40000"/>
            </a:schemeClr>
          </a:solidFill>
        </p:spPr>
        <p:txBody>
          <a:bodyPr wrap="square" rtlCol="0">
            <a:spAutoFit/>
          </a:bodyPr>
          <a:lstStyle/>
          <a:p>
            <a:pPr marL="342900" indent="-342900">
              <a:buFont typeface="Wingdings" panose="05000000000000000000" pitchFamily="2" charset="2"/>
              <a:buChar char="ü"/>
            </a:pPr>
            <a:r>
              <a:rPr lang="tr-TR" sz="2000" dirty="0" err="1" smtClean="0"/>
              <a:t>Anharmonik</a:t>
            </a:r>
            <a:r>
              <a:rPr lang="tr-TR" sz="2000" dirty="0" smtClean="0"/>
              <a:t> olaylarda termal </a:t>
            </a:r>
            <a:r>
              <a:rPr lang="tr-TR" sz="2000" dirty="0"/>
              <a:t>genleşme vardır yani örgü sabiti sıcaklığa bağlı olarak </a:t>
            </a:r>
            <a:r>
              <a:rPr lang="tr-TR" sz="2000" dirty="0" smtClean="0"/>
              <a:t>değişir. </a:t>
            </a:r>
          </a:p>
          <a:p>
            <a:endParaRPr lang="tr-TR" sz="2000" dirty="0" smtClean="0"/>
          </a:p>
          <a:p>
            <a:pPr marL="342900" indent="-342900">
              <a:buFont typeface="Wingdings" panose="05000000000000000000" pitchFamily="2" charset="2"/>
              <a:buChar char="ü"/>
            </a:pPr>
            <a:r>
              <a:rPr lang="tr-TR" sz="2000" dirty="0" err="1" smtClean="0"/>
              <a:t>Harmonik</a:t>
            </a:r>
            <a:r>
              <a:rPr lang="tr-TR" sz="2000" dirty="0" smtClean="0"/>
              <a:t> olaylarda ise </a:t>
            </a:r>
            <a:r>
              <a:rPr lang="tr-TR" sz="2000" dirty="0"/>
              <a:t>genleşme katsayısı </a:t>
            </a:r>
            <a:r>
              <a:rPr lang="tr-TR" sz="2000" dirty="0" smtClean="0"/>
              <a:t>sıfırdır.</a:t>
            </a:r>
          </a:p>
          <a:p>
            <a:r>
              <a:rPr lang="tr-TR" sz="2000" dirty="0" smtClean="0"/>
              <a:t> </a:t>
            </a:r>
            <a:endParaRPr lang="tr-TR" sz="2000" dirty="0"/>
          </a:p>
          <a:p>
            <a:pPr marL="342900" indent="-342900">
              <a:buFont typeface="Wingdings" panose="05000000000000000000" pitchFamily="2" charset="2"/>
              <a:buChar char="ü"/>
            </a:pPr>
            <a:r>
              <a:rPr lang="tr-TR" sz="2000" dirty="0"/>
              <a:t>Gerçek bir kristal daha küçük hacme sıkıştırılma işlemine daha büyük bir hacme genleşmesinden daha şiddetli bir şekilde karşı koyar yani pozitif ve negatif zorlar eşit büyüklükte zorlanmalar oluşturmazlar, </a:t>
            </a:r>
            <a:r>
              <a:rPr lang="tr-TR" sz="2000" dirty="0" err="1"/>
              <a:t>Hooke</a:t>
            </a:r>
            <a:r>
              <a:rPr lang="tr-TR" sz="2000" dirty="0"/>
              <a:t> Yasası’ndan sapma vardır</a:t>
            </a:r>
            <a:r>
              <a:rPr lang="tr-TR" sz="2000" dirty="0">
                <a:solidFill>
                  <a:schemeClr val="bg1"/>
                </a:solidFill>
              </a:rPr>
              <a:t>. </a:t>
            </a:r>
          </a:p>
        </p:txBody>
      </p:sp>
      <p:sp>
        <p:nvSpPr>
          <p:cNvPr id="2" name="Dikdörtgen 1"/>
          <p:cNvSpPr/>
          <p:nvPr/>
        </p:nvSpPr>
        <p:spPr>
          <a:xfrm>
            <a:off x="6051031" y="1416676"/>
            <a:ext cx="5296524" cy="4401205"/>
          </a:xfrm>
          <a:prstGeom prst="rect">
            <a:avLst/>
          </a:prstGeom>
          <a:solidFill>
            <a:schemeClr val="accent5">
              <a:lumMod val="75000"/>
            </a:schemeClr>
          </a:solidFill>
        </p:spPr>
        <p:txBody>
          <a:bodyPr wrap="square">
            <a:spAutoFit/>
          </a:bodyPr>
          <a:lstStyle/>
          <a:p>
            <a:pPr marL="342900" indent="-342900">
              <a:buFont typeface="Wingdings" panose="05000000000000000000" pitchFamily="2" charset="2"/>
              <a:buChar char="ü"/>
            </a:pPr>
            <a:r>
              <a:rPr lang="tr-TR" sz="2000" dirty="0"/>
              <a:t>Örgü titreşimleri arasında etkileşme vardır. Örgü titreşimlerinin </a:t>
            </a:r>
            <a:r>
              <a:rPr lang="tr-TR" sz="2000" dirty="0" err="1"/>
              <a:t>kuantı</a:t>
            </a:r>
            <a:r>
              <a:rPr lang="tr-TR" sz="2000" dirty="0"/>
              <a:t> olan </a:t>
            </a:r>
            <a:r>
              <a:rPr lang="tr-TR" sz="2000" dirty="0" err="1"/>
              <a:t>fononlar</a:t>
            </a:r>
            <a:r>
              <a:rPr lang="tr-TR" sz="2000" dirty="0"/>
              <a:t> çarpışmalarla yok edilebilir ya da yaratılabilir. </a:t>
            </a:r>
            <a:endParaRPr lang="tr-TR" sz="2000" dirty="0" smtClean="0"/>
          </a:p>
          <a:p>
            <a:endParaRPr lang="tr-TR" sz="2000" dirty="0"/>
          </a:p>
          <a:p>
            <a:pPr marL="342900" indent="-342900">
              <a:buFont typeface="Wingdings" panose="05000000000000000000" pitchFamily="2" charset="2"/>
              <a:buChar char="ü"/>
            </a:pPr>
            <a:r>
              <a:rPr lang="tr-TR" sz="2000" dirty="0" err="1"/>
              <a:t>Fononların</a:t>
            </a:r>
            <a:r>
              <a:rPr lang="tr-TR" sz="2000" dirty="0"/>
              <a:t> etkileşmesi ısıl iletkenliği sınırlayan faktördür. </a:t>
            </a:r>
            <a:endParaRPr lang="tr-TR" sz="2000" dirty="0" smtClean="0"/>
          </a:p>
          <a:p>
            <a:endParaRPr lang="tr-TR" sz="2000" dirty="0"/>
          </a:p>
          <a:p>
            <a:pPr marL="342900" indent="-342900">
              <a:buFont typeface="Wingdings" panose="05000000000000000000" pitchFamily="2" charset="2"/>
              <a:buChar char="ü"/>
            </a:pPr>
            <a:r>
              <a:rPr lang="tr-TR" sz="2000" dirty="0" err="1"/>
              <a:t>Harmonik</a:t>
            </a:r>
            <a:r>
              <a:rPr lang="tr-TR" sz="2000" dirty="0"/>
              <a:t> </a:t>
            </a:r>
            <a:r>
              <a:rPr lang="tr-TR" sz="2000" dirty="0" err="1"/>
              <a:t>yaklaşıklıkta</a:t>
            </a:r>
            <a:r>
              <a:rPr lang="tr-TR" sz="2000" dirty="0"/>
              <a:t> ise </a:t>
            </a:r>
            <a:r>
              <a:rPr lang="tr-TR" sz="2000" dirty="0" err="1"/>
              <a:t>fononların</a:t>
            </a:r>
            <a:r>
              <a:rPr lang="tr-TR" sz="2000" dirty="0"/>
              <a:t> (örgü titreşimlerinin normal </a:t>
            </a:r>
            <a:r>
              <a:rPr lang="tr-TR" sz="2000" dirty="0" err="1"/>
              <a:t>modlarının</a:t>
            </a:r>
            <a:r>
              <a:rPr lang="tr-TR" sz="2000" dirty="0"/>
              <a:t>) etkileşmemesi sonucu ısıl iletkenliğin sonsuz  olmasını gerektirmektedir </a:t>
            </a:r>
            <a:r>
              <a:rPr lang="tr-TR" sz="2000" dirty="0" smtClean="0"/>
              <a:t>.</a:t>
            </a:r>
          </a:p>
          <a:p>
            <a:endParaRPr lang="tr-TR" sz="2000" dirty="0" smtClean="0"/>
          </a:p>
          <a:p>
            <a:endParaRPr lang="tr-TR" sz="2000" dirty="0"/>
          </a:p>
        </p:txBody>
      </p:sp>
    </p:spTree>
    <p:extLst>
      <p:ext uri="{BB962C8B-B14F-4D97-AF65-F5344CB8AC3E}">
        <p14:creationId xmlns:p14="http://schemas.microsoft.com/office/powerpoint/2010/main" val="37939709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684212" y="988130"/>
            <a:ext cx="9940858" cy="3480838"/>
          </a:xfrm>
          <a:prstGeom prst="rect">
            <a:avLst/>
          </a:prstGeom>
        </p:spPr>
      </p:pic>
      <p:sp>
        <p:nvSpPr>
          <p:cNvPr id="5" name="Dikdörtgen 4"/>
          <p:cNvSpPr/>
          <p:nvPr/>
        </p:nvSpPr>
        <p:spPr>
          <a:xfrm>
            <a:off x="684212" y="5098686"/>
            <a:ext cx="9940858" cy="923330"/>
          </a:xfrm>
          <a:prstGeom prst="rect">
            <a:avLst/>
          </a:prstGeom>
        </p:spPr>
        <p:txBody>
          <a:bodyPr wrap="square">
            <a:spAutoFit/>
          </a:bodyPr>
          <a:lstStyle/>
          <a:p>
            <a:pPr algn="just"/>
            <a:r>
              <a:rPr lang="tr-TR" dirty="0"/>
              <a:t>Sıcaklık arttıkça </a:t>
            </a:r>
            <a:r>
              <a:rPr lang="tr-TR" dirty="0" err="1"/>
              <a:t>anharmonik</a:t>
            </a:r>
            <a:r>
              <a:rPr lang="tr-TR" dirty="0"/>
              <a:t> </a:t>
            </a:r>
            <a:r>
              <a:rPr lang="tr-TR" dirty="0" err="1"/>
              <a:t>yaklaşıklıklıkta</a:t>
            </a:r>
            <a:r>
              <a:rPr lang="tr-TR" dirty="0"/>
              <a:t> </a:t>
            </a:r>
            <a:r>
              <a:rPr lang="tr-TR" dirty="0" err="1"/>
              <a:t>atomlararası</a:t>
            </a:r>
            <a:r>
              <a:rPr lang="tr-TR" dirty="0"/>
              <a:t> uzaklık artmaya başlarken, </a:t>
            </a:r>
            <a:r>
              <a:rPr lang="tr-TR" dirty="0" err="1"/>
              <a:t>harmonik</a:t>
            </a:r>
            <a:r>
              <a:rPr lang="tr-TR" dirty="0"/>
              <a:t> </a:t>
            </a:r>
            <a:r>
              <a:rPr lang="tr-TR" dirty="0" err="1"/>
              <a:t>yaklaşıklıkta</a:t>
            </a:r>
            <a:r>
              <a:rPr lang="tr-TR" dirty="0"/>
              <a:t> simetrik potansiyel enerji – </a:t>
            </a:r>
            <a:r>
              <a:rPr lang="tr-TR" dirty="0" err="1"/>
              <a:t>atomlarası</a:t>
            </a:r>
            <a:r>
              <a:rPr lang="tr-TR" dirty="0"/>
              <a:t> uzaklık eğrisi nedeniyle </a:t>
            </a:r>
            <a:r>
              <a:rPr lang="tr-TR" dirty="0" err="1"/>
              <a:t>atomlararası</a:t>
            </a:r>
            <a:r>
              <a:rPr lang="tr-TR" dirty="0"/>
              <a:t> mesafe </a:t>
            </a:r>
            <a:r>
              <a:rPr lang="tr-TR" dirty="0" smtClean="0"/>
              <a:t>değişmez.</a:t>
            </a:r>
            <a:endParaRPr lang="tr-TR" dirty="0"/>
          </a:p>
        </p:txBody>
      </p:sp>
    </p:spTree>
    <p:extLst>
      <p:ext uri="{BB962C8B-B14F-4D97-AF65-F5344CB8AC3E}">
        <p14:creationId xmlns:p14="http://schemas.microsoft.com/office/powerpoint/2010/main" val="42507246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accent4">
                <a:lumMod val="40000"/>
                <a:lumOff val="60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4" name="Metin kutusu 3"/>
          <p:cNvSpPr txBox="1"/>
          <p:nvPr/>
        </p:nvSpPr>
        <p:spPr>
          <a:xfrm>
            <a:off x="772733" y="528034"/>
            <a:ext cx="3499676" cy="523220"/>
          </a:xfrm>
          <a:prstGeom prst="rect">
            <a:avLst/>
          </a:prstGeom>
          <a:noFill/>
        </p:spPr>
        <p:txBody>
          <a:bodyPr wrap="none" rtlCol="0">
            <a:spAutoFit/>
          </a:bodyPr>
          <a:lstStyle/>
          <a:p>
            <a:pPr marL="342900" indent="-342900">
              <a:buClr>
                <a:schemeClr val="tx1"/>
              </a:buClr>
              <a:buFont typeface="Century Gothic" panose="020B0502020202020204" pitchFamily="34" charset="0"/>
              <a:buChar char="►"/>
            </a:pPr>
            <a:r>
              <a:rPr lang="tr-TR" sz="2800" dirty="0" smtClean="0">
                <a:solidFill>
                  <a:schemeClr val="bg2"/>
                </a:solidFill>
              </a:rPr>
              <a:t>Termal genleşme</a:t>
            </a:r>
            <a:endParaRPr lang="tr-TR" sz="2800" dirty="0">
              <a:solidFill>
                <a:schemeClr val="bg2"/>
              </a:solidFill>
            </a:endParaRPr>
          </a:p>
        </p:txBody>
      </p:sp>
      <p:sp>
        <p:nvSpPr>
          <p:cNvPr id="2" name="Dikdörtgen 1"/>
          <p:cNvSpPr/>
          <p:nvPr/>
        </p:nvSpPr>
        <p:spPr>
          <a:xfrm>
            <a:off x="772733" y="1191322"/>
            <a:ext cx="9955368" cy="430887"/>
          </a:xfrm>
          <a:prstGeom prst="rect">
            <a:avLst/>
          </a:prstGeom>
        </p:spPr>
        <p:txBody>
          <a:bodyPr wrap="square">
            <a:spAutoFit/>
          </a:bodyPr>
          <a:lstStyle/>
          <a:p>
            <a:pPr marL="285750" indent="-285750">
              <a:buFont typeface="Wingdings" panose="05000000000000000000" pitchFamily="2" charset="2"/>
              <a:buChar char="ü"/>
            </a:pPr>
            <a:r>
              <a:rPr lang="tr-TR" sz="2200" dirty="0"/>
              <a:t>Maddelerde, sıcaklık artışıyla gerçekleşen hacim artışıdır</a:t>
            </a:r>
          </a:p>
        </p:txBody>
      </p:sp>
      <mc:AlternateContent xmlns:mc="http://schemas.openxmlformats.org/markup-compatibility/2006" xmlns:a14="http://schemas.microsoft.com/office/drawing/2010/main">
        <mc:Choice Requires="a14">
          <p:sp>
            <p:nvSpPr>
              <p:cNvPr id="5" name="Dikdörtgen 4"/>
              <p:cNvSpPr/>
              <p:nvPr/>
            </p:nvSpPr>
            <p:spPr>
              <a:xfrm>
                <a:off x="894138" y="1717490"/>
                <a:ext cx="10725139" cy="5140510"/>
              </a:xfrm>
              <a:prstGeom prst="rect">
                <a:avLst/>
              </a:prstGeom>
            </p:spPr>
            <p:txBody>
              <a:bodyPr wrap="square">
                <a:spAutoFit/>
              </a:bodyPr>
              <a:lstStyle/>
              <a:p>
                <a:pPr algn="just"/>
                <a:r>
                  <a:rPr lang="tr-TR" sz="2200" dirty="0" smtClean="0"/>
                  <a:t>Bir katı cismin, sıcaklıkla boyunda oluşan değişim</a:t>
                </a:r>
              </a:p>
              <a:p>
                <a:pPr algn="just"/>
                <a:endParaRPr lang="tr-TR" sz="2200" dirty="0" smtClean="0"/>
              </a:p>
              <a:p>
                <a:pPr algn="just"/>
                <a:r>
                  <a:rPr lang="tr-TR" sz="2200" b="0" dirty="0" smtClean="0"/>
                  <a:t>		</a:t>
                </a:r>
                <a14:m>
                  <m:oMath xmlns:m="http://schemas.openxmlformats.org/officeDocument/2006/math">
                    <m:f>
                      <m:fPr>
                        <m:ctrlPr>
                          <a:rPr lang="tr-TR" sz="2200" b="0" i="1" smtClean="0">
                            <a:latin typeface="Cambria Math" panose="02040503050406030204" pitchFamily="18" charset="0"/>
                          </a:rPr>
                        </m:ctrlPr>
                      </m:fPr>
                      <m:num>
                        <m:r>
                          <a:rPr lang="tr-TR" sz="2200" i="1">
                            <a:latin typeface="Cambria Math" panose="02040503050406030204" pitchFamily="18" charset="0"/>
                          </a:rPr>
                          <m:t>𝑙</m:t>
                        </m:r>
                        <m:r>
                          <a:rPr lang="tr-TR" sz="2200" i="1">
                            <a:latin typeface="Cambria Math" panose="02040503050406030204" pitchFamily="18" charset="0"/>
                          </a:rPr>
                          <m:t>′−</m:t>
                        </m:r>
                        <m:r>
                          <a:rPr lang="tr-TR" sz="2200" i="1">
                            <a:latin typeface="Cambria Math" panose="02040503050406030204" pitchFamily="18" charset="0"/>
                          </a:rPr>
                          <m:t>𝑙</m:t>
                        </m:r>
                      </m:num>
                      <m:den>
                        <m:r>
                          <a:rPr lang="tr-TR" sz="2200" b="0" i="1" smtClean="0">
                            <a:latin typeface="Cambria Math" panose="02040503050406030204" pitchFamily="18" charset="0"/>
                          </a:rPr>
                          <m:t>𝑙</m:t>
                        </m:r>
                      </m:den>
                    </m:f>
                    <m:r>
                      <a:rPr lang="tr-TR" sz="2200" b="0" i="1" smtClean="0">
                        <a:latin typeface="Cambria Math" panose="02040503050406030204" pitchFamily="18" charset="0"/>
                      </a:rPr>
                      <m:t>=</m:t>
                    </m:r>
                    <m:r>
                      <a:rPr lang="tr-TR" sz="2200" b="0" i="1" smtClean="0">
                        <a:latin typeface="Cambria Math" panose="02040503050406030204" pitchFamily="18" charset="0"/>
                        <a:ea typeface="Cambria Math" panose="02040503050406030204" pitchFamily="18" charset="0"/>
                      </a:rPr>
                      <m:t>𝛼</m:t>
                    </m:r>
                    <m:d>
                      <m:dPr>
                        <m:ctrlPr>
                          <a:rPr lang="tr-TR" sz="2200" b="0" i="1" smtClean="0">
                            <a:latin typeface="Cambria Math" panose="02040503050406030204" pitchFamily="18" charset="0"/>
                            <a:ea typeface="Cambria Math" panose="02040503050406030204" pitchFamily="18" charset="0"/>
                          </a:rPr>
                        </m:ctrlPr>
                      </m:dPr>
                      <m:e>
                        <m:sSub>
                          <m:sSubPr>
                            <m:ctrlPr>
                              <a:rPr lang="tr-TR" sz="2200" b="0" i="1" smtClean="0">
                                <a:latin typeface="Cambria Math" panose="02040503050406030204" pitchFamily="18" charset="0"/>
                                <a:ea typeface="Cambria Math" panose="02040503050406030204" pitchFamily="18" charset="0"/>
                              </a:rPr>
                            </m:ctrlPr>
                          </m:sSubPr>
                          <m:e>
                            <m:r>
                              <a:rPr lang="tr-TR" sz="2200" b="0" i="1" smtClean="0">
                                <a:latin typeface="Cambria Math" panose="02040503050406030204" pitchFamily="18" charset="0"/>
                                <a:ea typeface="Cambria Math" panose="02040503050406030204" pitchFamily="18" charset="0"/>
                              </a:rPr>
                              <m:t>𝑇</m:t>
                            </m:r>
                          </m:e>
                          <m:sub>
                            <m:r>
                              <a:rPr lang="tr-TR" sz="2200" b="0" i="1" smtClean="0">
                                <a:latin typeface="Cambria Math" panose="02040503050406030204" pitchFamily="18" charset="0"/>
                                <a:ea typeface="Cambria Math" panose="02040503050406030204" pitchFamily="18" charset="0"/>
                              </a:rPr>
                              <m:t>𝑠𝑜𝑛</m:t>
                            </m:r>
                          </m:sub>
                        </m:sSub>
                        <m:r>
                          <a:rPr lang="tr-TR" sz="2200" b="0" i="1" smtClean="0">
                            <a:latin typeface="Cambria Math" panose="02040503050406030204" pitchFamily="18" charset="0"/>
                            <a:ea typeface="Cambria Math" panose="02040503050406030204" pitchFamily="18" charset="0"/>
                          </a:rPr>
                          <m:t>−</m:t>
                        </m:r>
                        <m:sSub>
                          <m:sSubPr>
                            <m:ctrlPr>
                              <a:rPr lang="tr-TR" sz="2200" b="0" i="1" smtClean="0">
                                <a:latin typeface="Cambria Math" panose="02040503050406030204" pitchFamily="18" charset="0"/>
                                <a:ea typeface="Cambria Math" panose="02040503050406030204" pitchFamily="18" charset="0"/>
                              </a:rPr>
                            </m:ctrlPr>
                          </m:sSubPr>
                          <m:e>
                            <m:r>
                              <a:rPr lang="tr-TR" sz="2200" b="0" i="1" smtClean="0">
                                <a:latin typeface="Cambria Math" panose="02040503050406030204" pitchFamily="18" charset="0"/>
                                <a:ea typeface="Cambria Math" panose="02040503050406030204" pitchFamily="18" charset="0"/>
                              </a:rPr>
                              <m:t>𝑇</m:t>
                            </m:r>
                          </m:e>
                          <m:sub>
                            <m:r>
                              <a:rPr lang="tr-TR" sz="2200" b="0" i="1" smtClean="0">
                                <a:latin typeface="Cambria Math" panose="02040503050406030204" pitchFamily="18" charset="0"/>
                                <a:ea typeface="Cambria Math" panose="02040503050406030204" pitchFamily="18" charset="0"/>
                              </a:rPr>
                              <m:t>𝑖𝑙𝑘</m:t>
                            </m:r>
                          </m:sub>
                        </m:sSub>
                      </m:e>
                    </m:d>
                    <m:r>
                      <a:rPr lang="tr-TR" sz="2200" b="0" i="1" smtClean="0">
                        <a:latin typeface="Cambria Math" panose="02040503050406030204" pitchFamily="18" charset="0"/>
                        <a:ea typeface="Cambria Math" panose="02040503050406030204" pitchFamily="18" charset="0"/>
                      </a:rPr>
                      <m:t>       </m:t>
                    </m:r>
                  </m:oMath>
                </a14:m>
                <a:r>
                  <a:rPr lang="tr-TR" sz="2200" dirty="0" smtClean="0"/>
                  <a:t>ya da    	 </a:t>
                </a:r>
                <a14:m>
                  <m:oMath xmlns:m="http://schemas.openxmlformats.org/officeDocument/2006/math">
                    <m:f>
                      <m:fPr>
                        <m:ctrlPr>
                          <a:rPr lang="tr-TR" sz="2200" i="1" smtClean="0">
                            <a:latin typeface="Cambria Math" panose="02040503050406030204" pitchFamily="18" charset="0"/>
                          </a:rPr>
                        </m:ctrlPr>
                      </m:fPr>
                      <m:num>
                        <m:r>
                          <a:rPr lang="tr-TR" sz="2200" b="0" i="1" smtClean="0">
                            <a:latin typeface="Cambria Math" panose="02040503050406030204" pitchFamily="18" charset="0"/>
                          </a:rPr>
                          <m:t>𝑑𝑙</m:t>
                        </m:r>
                      </m:num>
                      <m:den>
                        <m:r>
                          <a:rPr lang="tr-TR" sz="2200" b="0" i="1" smtClean="0">
                            <a:latin typeface="Cambria Math" panose="02040503050406030204" pitchFamily="18" charset="0"/>
                          </a:rPr>
                          <m:t>𝑑𝑇</m:t>
                        </m:r>
                      </m:den>
                    </m:f>
                    <m:r>
                      <a:rPr lang="tr-TR" sz="2200" b="0" i="1" smtClean="0">
                        <a:latin typeface="Cambria Math" panose="02040503050406030204" pitchFamily="18" charset="0"/>
                      </a:rPr>
                      <m:t>=</m:t>
                    </m:r>
                    <m:r>
                      <a:rPr lang="tr-TR" sz="2200" b="0" i="1" smtClean="0">
                        <a:latin typeface="Cambria Math" panose="02040503050406030204" pitchFamily="18" charset="0"/>
                        <a:ea typeface="Cambria Math" panose="02040503050406030204" pitchFamily="18" charset="0"/>
                      </a:rPr>
                      <m:t>𝛼</m:t>
                    </m:r>
                    <m:r>
                      <a:rPr lang="tr-TR" sz="2200" b="0" i="1" smtClean="0">
                        <a:latin typeface="Cambria Math" panose="02040503050406030204" pitchFamily="18" charset="0"/>
                        <a:ea typeface="Cambria Math" panose="02040503050406030204" pitchFamily="18" charset="0"/>
                      </a:rPr>
                      <m:t>𝑙</m:t>
                    </m:r>
                  </m:oMath>
                </a14:m>
                <a:r>
                  <a:rPr lang="tr-TR" sz="2200" dirty="0" smtClean="0"/>
                  <a:t> 		</a:t>
                </a:r>
              </a:p>
              <a:p>
                <a:pPr algn="just"/>
                <a14:m>
                  <m:oMath xmlns:m="http://schemas.openxmlformats.org/officeDocument/2006/math">
                    <m:sSup>
                      <m:sSupPr>
                        <m:ctrlPr>
                          <a:rPr lang="tr-TR" sz="2200" i="1" smtClean="0">
                            <a:latin typeface="Cambria Math" panose="02040503050406030204" pitchFamily="18" charset="0"/>
                          </a:rPr>
                        </m:ctrlPr>
                      </m:sSupPr>
                      <m:e>
                        <m:r>
                          <a:rPr lang="tr-TR" sz="2200" b="0" i="1" smtClean="0">
                            <a:latin typeface="Cambria Math" panose="02040503050406030204" pitchFamily="18" charset="0"/>
                          </a:rPr>
                          <m:t>𝑙</m:t>
                        </m:r>
                      </m:e>
                      <m:sup>
                        <m:r>
                          <a:rPr lang="tr-TR" sz="2200" b="0" i="1" smtClean="0">
                            <a:latin typeface="Cambria Math" panose="02040503050406030204" pitchFamily="18" charset="0"/>
                          </a:rPr>
                          <m:t>′</m:t>
                        </m:r>
                      </m:sup>
                    </m:sSup>
                  </m:oMath>
                </a14:m>
                <a:r>
                  <a:rPr lang="tr-TR" sz="2200" dirty="0" smtClean="0"/>
                  <a:t> ve </a:t>
                </a:r>
                <a14:m>
                  <m:oMath xmlns:m="http://schemas.openxmlformats.org/officeDocument/2006/math">
                    <m:r>
                      <a:rPr lang="tr-TR" sz="2200" b="0" i="1" smtClean="0">
                        <a:latin typeface="Cambria Math" panose="02040503050406030204" pitchFamily="18" charset="0"/>
                      </a:rPr>
                      <m:t>𝑙</m:t>
                    </m:r>
                  </m:oMath>
                </a14:m>
                <a:r>
                  <a:rPr lang="tr-TR" sz="2200" dirty="0"/>
                  <a:t> sırasıyla sıcaklığın </a:t>
                </a:r>
                <a14:m>
                  <m:oMath xmlns:m="http://schemas.openxmlformats.org/officeDocument/2006/math">
                    <m:sSub>
                      <m:sSubPr>
                        <m:ctrlPr>
                          <a:rPr lang="tr-TR" sz="2200" i="1">
                            <a:latin typeface="Cambria Math" panose="02040503050406030204" pitchFamily="18" charset="0"/>
                            <a:ea typeface="Cambria Math" panose="02040503050406030204" pitchFamily="18" charset="0"/>
                          </a:rPr>
                        </m:ctrlPr>
                      </m:sSubPr>
                      <m:e>
                        <m:r>
                          <a:rPr lang="tr-TR" sz="2200" i="1">
                            <a:latin typeface="Cambria Math" panose="02040503050406030204" pitchFamily="18" charset="0"/>
                            <a:ea typeface="Cambria Math" panose="02040503050406030204" pitchFamily="18" charset="0"/>
                          </a:rPr>
                          <m:t>𝑇</m:t>
                        </m:r>
                      </m:e>
                      <m:sub>
                        <m:r>
                          <a:rPr lang="tr-TR" sz="2200" i="1">
                            <a:latin typeface="Cambria Math" panose="02040503050406030204" pitchFamily="18" charset="0"/>
                            <a:ea typeface="Cambria Math" panose="02040503050406030204" pitchFamily="18" charset="0"/>
                          </a:rPr>
                          <m:t>𝑖𝑙𝑘</m:t>
                        </m:r>
                      </m:sub>
                    </m:sSub>
                  </m:oMath>
                </a14:m>
                <a:r>
                  <a:rPr lang="tr-TR" sz="2200" dirty="0" smtClean="0"/>
                  <a:t>’den </a:t>
                </a:r>
                <a14:m>
                  <m:oMath xmlns:m="http://schemas.openxmlformats.org/officeDocument/2006/math">
                    <m:sSub>
                      <m:sSubPr>
                        <m:ctrlPr>
                          <a:rPr lang="tr-TR" sz="2200" i="1">
                            <a:latin typeface="Cambria Math" panose="02040503050406030204" pitchFamily="18" charset="0"/>
                            <a:ea typeface="Cambria Math" panose="02040503050406030204" pitchFamily="18" charset="0"/>
                          </a:rPr>
                        </m:ctrlPr>
                      </m:sSubPr>
                      <m:e>
                        <m:r>
                          <a:rPr lang="tr-TR" sz="2200" i="1">
                            <a:latin typeface="Cambria Math" panose="02040503050406030204" pitchFamily="18" charset="0"/>
                            <a:ea typeface="Cambria Math" panose="02040503050406030204" pitchFamily="18" charset="0"/>
                          </a:rPr>
                          <m:t>𝑇</m:t>
                        </m:r>
                      </m:e>
                      <m:sub>
                        <m:r>
                          <a:rPr lang="tr-TR" sz="2200" b="0" i="1" smtClean="0">
                            <a:latin typeface="Cambria Math" panose="02040503050406030204" pitchFamily="18" charset="0"/>
                            <a:ea typeface="Cambria Math" panose="02040503050406030204" pitchFamily="18" charset="0"/>
                          </a:rPr>
                          <m:t>𝑠𝑜𝑛</m:t>
                        </m:r>
                      </m:sub>
                    </m:sSub>
                  </m:oMath>
                </a14:m>
                <a:r>
                  <a:rPr lang="tr-TR" sz="2200" dirty="0" smtClean="0"/>
                  <a:t> ’a </a:t>
                </a:r>
                <a:r>
                  <a:rPr lang="tr-TR" sz="2200" dirty="0"/>
                  <a:t>çıkmasıyla uzunluğun ilk ve </a:t>
                </a:r>
                <a:r>
                  <a:rPr lang="tr-TR" sz="2200" dirty="0" smtClean="0"/>
                  <a:t>son değerleridir</a:t>
                </a:r>
                <a:r>
                  <a:rPr lang="tr-TR" sz="2200" dirty="0"/>
                  <a:t>. a lineer termal genleşme katsayısıdır. Lineer </a:t>
                </a:r>
                <a:r>
                  <a:rPr lang="tr-TR" sz="2200" dirty="0" smtClean="0"/>
                  <a:t>termal genleşme katsayısı</a:t>
                </a:r>
                <a:r>
                  <a:rPr lang="tr-TR" sz="2200" dirty="0"/>
                  <a:t>, malzemenin ısınmaya karşı değişiminin </a:t>
                </a:r>
                <a:r>
                  <a:rPr lang="tr-TR" sz="2200" dirty="0" smtClean="0"/>
                  <a:t>bir ölçüsüdür</a:t>
                </a:r>
                <a:r>
                  <a:rPr lang="tr-TR" sz="2200" dirty="0"/>
                  <a:t>. Isınma ya da soğuma katı bir cismin bütün boyutlarına </a:t>
                </a:r>
                <a:r>
                  <a:rPr lang="tr-TR" sz="2200" dirty="0" smtClean="0"/>
                  <a:t>etki edeceğinden </a:t>
                </a:r>
                <a:r>
                  <a:rPr lang="tr-TR" sz="2200" dirty="0"/>
                  <a:t>sonuçta katı cismin hacmi değişecektir</a:t>
                </a:r>
                <a:r>
                  <a:rPr lang="tr-TR" sz="2200" dirty="0" smtClean="0"/>
                  <a:t>.</a:t>
                </a:r>
              </a:p>
              <a:p>
                <a:pPr algn="just"/>
                <a:r>
                  <a:rPr lang="tr-TR" sz="2200" dirty="0" smtClean="0"/>
                  <a:t>Sıcaklıkla oluşan hacim </a:t>
                </a:r>
                <a:r>
                  <a:rPr lang="tr-TR" sz="2200" dirty="0"/>
                  <a:t>değişimleri, </a:t>
                </a:r>
                <a14:m>
                  <m:oMath xmlns:m="http://schemas.openxmlformats.org/officeDocument/2006/math">
                    <m:r>
                      <a:rPr lang="tr-TR" sz="2200" i="1" smtClean="0">
                        <a:latin typeface="Cambria Math" panose="02040503050406030204" pitchFamily="18" charset="0"/>
                        <a:ea typeface="Cambria Math" panose="02040503050406030204" pitchFamily="18" charset="0"/>
                      </a:rPr>
                      <m:t>𝛽</m:t>
                    </m:r>
                  </m:oMath>
                </a14:m>
                <a:r>
                  <a:rPr lang="tr-TR" sz="2200" dirty="0" smtClean="0"/>
                  <a:t> </a:t>
                </a:r>
                <a:r>
                  <a:rPr lang="tr-TR" sz="2200" dirty="0"/>
                  <a:t>hacimsel genleşme katsayısı olmak </a:t>
                </a:r>
                <a:r>
                  <a:rPr lang="tr-TR" sz="2200" dirty="0" smtClean="0"/>
                  <a:t>üzere sabit basınçta,</a:t>
                </a:r>
              </a:p>
              <a:p>
                <a:pPr algn="just"/>
                <a:endParaRPr lang="tr-TR" sz="2200" i="1" dirty="0" smtClean="0">
                  <a:latin typeface="Cambria Math" panose="02040503050406030204" pitchFamily="18" charset="0"/>
                  <a:ea typeface="Cambria Math" panose="02040503050406030204" pitchFamily="18" charset="0"/>
                </a:endParaRPr>
              </a:p>
              <a:p>
                <a:pPr algn="just"/>
                <a:r>
                  <a:rPr lang="tr-TR" sz="2200" dirty="0" smtClean="0">
                    <a:ea typeface="Cambria Math" panose="02040503050406030204" pitchFamily="18" charset="0"/>
                  </a:rPr>
                  <a:t>		</a:t>
                </a:r>
                <a14:m>
                  <m:oMath xmlns:m="http://schemas.openxmlformats.org/officeDocument/2006/math">
                    <m:r>
                      <a:rPr lang="tr-TR" sz="2200" i="1" smtClean="0">
                        <a:latin typeface="Cambria Math" panose="02040503050406030204" pitchFamily="18" charset="0"/>
                        <a:ea typeface="Cambria Math" panose="02040503050406030204" pitchFamily="18" charset="0"/>
                      </a:rPr>
                      <m:t>𝛽</m:t>
                    </m:r>
                    <m:r>
                      <a:rPr lang="tr-TR" sz="2200" b="0" i="1" smtClean="0">
                        <a:latin typeface="Cambria Math" panose="02040503050406030204" pitchFamily="18" charset="0"/>
                        <a:ea typeface="Cambria Math" panose="02040503050406030204" pitchFamily="18" charset="0"/>
                      </a:rPr>
                      <m:t>=</m:t>
                    </m:r>
                    <m:f>
                      <m:fPr>
                        <m:ctrlPr>
                          <a:rPr lang="tr-TR" sz="2200" b="0" i="1" smtClean="0">
                            <a:latin typeface="Cambria Math" panose="02040503050406030204" pitchFamily="18" charset="0"/>
                            <a:ea typeface="Cambria Math" panose="02040503050406030204" pitchFamily="18" charset="0"/>
                          </a:rPr>
                        </m:ctrlPr>
                      </m:fPr>
                      <m:num>
                        <m:r>
                          <a:rPr lang="tr-TR" sz="2200" b="0" i="1" smtClean="0">
                            <a:latin typeface="Cambria Math" panose="02040503050406030204" pitchFamily="18" charset="0"/>
                            <a:ea typeface="Cambria Math" panose="02040503050406030204" pitchFamily="18" charset="0"/>
                          </a:rPr>
                          <m:t>1</m:t>
                        </m:r>
                      </m:num>
                      <m:den>
                        <m:r>
                          <a:rPr lang="tr-TR" sz="2200" b="0" i="1" smtClean="0">
                            <a:latin typeface="Cambria Math" panose="02040503050406030204" pitchFamily="18" charset="0"/>
                            <a:ea typeface="Cambria Math" panose="02040503050406030204" pitchFamily="18" charset="0"/>
                          </a:rPr>
                          <m:t>𝑉</m:t>
                        </m:r>
                      </m:den>
                    </m:f>
                    <m:sSub>
                      <m:sSubPr>
                        <m:ctrlPr>
                          <a:rPr lang="tr-TR" sz="2200" b="0" i="1" smtClean="0">
                            <a:latin typeface="Cambria Math" panose="02040503050406030204" pitchFamily="18" charset="0"/>
                            <a:ea typeface="Cambria Math" panose="02040503050406030204" pitchFamily="18" charset="0"/>
                          </a:rPr>
                        </m:ctrlPr>
                      </m:sSubPr>
                      <m:e>
                        <m:r>
                          <a:rPr lang="tr-TR" sz="2200" b="0" i="1" smtClean="0">
                            <a:latin typeface="Cambria Math" panose="02040503050406030204" pitchFamily="18" charset="0"/>
                            <a:ea typeface="Cambria Math" panose="02040503050406030204" pitchFamily="18" charset="0"/>
                          </a:rPr>
                          <m:t>(</m:t>
                        </m:r>
                        <m:f>
                          <m:fPr>
                            <m:ctrlPr>
                              <a:rPr lang="tr-TR" sz="2200" i="1">
                                <a:latin typeface="Cambria Math" panose="02040503050406030204" pitchFamily="18" charset="0"/>
                                <a:ea typeface="Cambria Math" panose="02040503050406030204" pitchFamily="18" charset="0"/>
                              </a:rPr>
                            </m:ctrlPr>
                          </m:fPr>
                          <m:num>
                            <m:r>
                              <a:rPr lang="tr-TR" sz="2200" i="1">
                                <a:latin typeface="Cambria Math" panose="02040503050406030204" pitchFamily="18" charset="0"/>
                                <a:ea typeface="Cambria Math" panose="02040503050406030204" pitchFamily="18" charset="0"/>
                              </a:rPr>
                              <m:t>𝜕</m:t>
                            </m:r>
                            <m:r>
                              <a:rPr lang="tr-TR" sz="2200" i="1">
                                <a:latin typeface="Cambria Math" panose="02040503050406030204" pitchFamily="18" charset="0"/>
                                <a:ea typeface="Cambria Math" panose="02040503050406030204" pitchFamily="18" charset="0"/>
                              </a:rPr>
                              <m:t>𝑉</m:t>
                            </m:r>
                          </m:num>
                          <m:den>
                            <m:r>
                              <a:rPr lang="tr-TR" sz="2200" i="1">
                                <a:latin typeface="Cambria Math" panose="02040503050406030204" pitchFamily="18" charset="0"/>
                                <a:ea typeface="Cambria Math" panose="02040503050406030204" pitchFamily="18" charset="0"/>
                              </a:rPr>
                              <m:t>𝜕</m:t>
                            </m:r>
                            <m:r>
                              <a:rPr lang="tr-TR" sz="2200" i="1">
                                <a:latin typeface="Cambria Math" panose="02040503050406030204" pitchFamily="18" charset="0"/>
                                <a:ea typeface="Cambria Math" panose="02040503050406030204" pitchFamily="18" charset="0"/>
                              </a:rPr>
                              <m:t>𝑇</m:t>
                            </m:r>
                          </m:den>
                        </m:f>
                        <m:r>
                          <a:rPr lang="tr-TR" sz="2200" b="0" i="1" smtClean="0">
                            <a:latin typeface="Cambria Math" panose="02040503050406030204" pitchFamily="18" charset="0"/>
                            <a:ea typeface="Cambria Math" panose="02040503050406030204" pitchFamily="18" charset="0"/>
                          </a:rPr>
                          <m:t>)</m:t>
                        </m:r>
                      </m:e>
                      <m:sub>
                        <m:r>
                          <a:rPr lang="tr-TR" sz="2200" b="0" i="1" smtClean="0">
                            <a:latin typeface="Cambria Math" panose="02040503050406030204" pitchFamily="18" charset="0"/>
                            <a:ea typeface="Cambria Math" panose="02040503050406030204" pitchFamily="18" charset="0"/>
                          </a:rPr>
                          <m:t>𝑃</m:t>
                        </m:r>
                      </m:sub>
                    </m:sSub>
                  </m:oMath>
                </a14:m>
                <a:r>
                  <a:rPr lang="tr-TR" sz="2200" dirty="0" smtClean="0"/>
                  <a:t>		Hacimsel </a:t>
                </a:r>
                <a:r>
                  <a:rPr lang="tr-TR" sz="2200" dirty="0"/>
                  <a:t>genleşme </a:t>
                </a:r>
                <a:r>
                  <a:rPr lang="tr-TR" sz="2200" dirty="0" smtClean="0"/>
                  <a:t>katsayısı </a:t>
                </a:r>
                <a:r>
                  <a:rPr lang="tr-TR" sz="2200" dirty="0" err="1" smtClean="0"/>
                  <a:t>harmonik</a:t>
                </a:r>
                <a:r>
                  <a:rPr lang="tr-TR" sz="2200" dirty="0" smtClean="0"/>
                  <a:t> </a:t>
                </a:r>
                <a:r>
                  <a:rPr lang="tr-TR" sz="2200" dirty="0"/>
                  <a:t>yaklaşımda sıfırdır.</a:t>
                </a:r>
              </a:p>
              <a:p>
                <a:pPr algn="just"/>
                <a:endParaRPr lang="tr-TR" sz="2200" dirty="0"/>
              </a:p>
            </p:txBody>
          </p:sp>
        </mc:Choice>
        <mc:Fallback xmlns="">
          <p:sp>
            <p:nvSpPr>
              <p:cNvPr id="5" name="Dikdörtgen 4"/>
              <p:cNvSpPr>
                <a:spLocks noRot="1" noChangeAspect="1" noMove="1" noResize="1" noEditPoints="1" noAdjustHandles="1" noChangeArrowheads="1" noChangeShapeType="1" noTextEdit="1"/>
              </p:cNvSpPr>
              <p:nvPr/>
            </p:nvSpPr>
            <p:spPr>
              <a:xfrm>
                <a:off x="894138" y="1717490"/>
                <a:ext cx="10725139" cy="5140510"/>
              </a:xfrm>
              <a:prstGeom prst="rect">
                <a:avLst/>
              </a:prstGeom>
              <a:blipFill rotWithShape="0">
                <a:blip r:embed="rId2"/>
                <a:stretch>
                  <a:fillRect l="-739" t="-830" r="-739"/>
                </a:stretch>
              </a:blipFill>
            </p:spPr>
            <p:txBody>
              <a:bodyPr/>
              <a:lstStyle/>
              <a:p>
                <a:r>
                  <a:rPr lang="tr-TR">
                    <a:noFill/>
                  </a:rPr>
                  <a:t> </a:t>
                </a:r>
              </a:p>
            </p:txBody>
          </p:sp>
        </mc:Fallback>
      </mc:AlternateContent>
    </p:spTree>
    <p:extLst>
      <p:ext uri="{BB962C8B-B14F-4D97-AF65-F5344CB8AC3E}">
        <p14:creationId xmlns:p14="http://schemas.microsoft.com/office/powerpoint/2010/main" val="31611186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7424" y="656822"/>
            <a:ext cx="7927265" cy="4784608"/>
          </a:xfrm>
        </p:spPr>
        <p:txBody>
          <a:bodyPr>
            <a:normAutofit/>
          </a:bodyPr>
          <a:lstStyle/>
          <a:p>
            <a:pPr algn="just">
              <a:buFont typeface="Wingdings" panose="05000000000000000000" pitchFamily="2" charset="2"/>
              <a:buChar char="ü"/>
            </a:pPr>
            <a:r>
              <a:rPr lang="tr-TR" sz="2400" b="1" dirty="0" smtClean="0">
                <a:solidFill>
                  <a:schemeClr val="accent2">
                    <a:lumMod val="75000"/>
                  </a:schemeClr>
                </a:solidFill>
              </a:rPr>
              <a:t>Isıl genleşme katsayısı </a:t>
            </a:r>
            <a:r>
              <a:rPr lang="tr-TR" sz="2400" b="1" dirty="0" err="1" smtClean="0">
                <a:solidFill>
                  <a:schemeClr val="accent2">
                    <a:lumMod val="75000"/>
                  </a:schemeClr>
                </a:solidFill>
              </a:rPr>
              <a:t>malzemlerin</a:t>
            </a:r>
            <a:r>
              <a:rPr lang="tr-TR" sz="2400" b="1" dirty="0" smtClean="0">
                <a:solidFill>
                  <a:schemeClr val="accent2">
                    <a:lumMod val="75000"/>
                  </a:schemeClr>
                </a:solidFill>
              </a:rPr>
              <a:t> türüne, iç yapısına ve sıcaklığa bağlıdır. Isıl genleşme katsayıları sıcaklıkla artar, bu artış yüksek sıcaklıklarda daha büyüktür.</a:t>
            </a:r>
          </a:p>
          <a:p>
            <a:pPr algn="just"/>
            <a:r>
              <a:rPr lang="tr-TR" sz="2400" b="1" dirty="0" err="1" smtClean="0">
                <a:solidFill>
                  <a:schemeClr val="accent2">
                    <a:lumMod val="75000"/>
                  </a:schemeClr>
                </a:solidFill>
              </a:rPr>
              <a:t>Kovalent</a:t>
            </a:r>
            <a:r>
              <a:rPr lang="tr-TR" sz="2400" b="1" dirty="0" smtClean="0">
                <a:solidFill>
                  <a:schemeClr val="accent2">
                    <a:lumMod val="75000"/>
                  </a:schemeClr>
                </a:solidFill>
              </a:rPr>
              <a:t> bağlı polimerlerde ısıl genleşme metallerden ve seramiklerden daha yüksektir.</a:t>
            </a:r>
          </a:p>
          <a:p>
            <a:pPr algn="just"/>
            <a:r>
              <a:rPr lang="tr-TR" sz="2400" b="1" dirty="0" smtClean="0">
                <a:solidFill>
                  <a:schemeClr val="accent2">
                    <a:lumMod val="75000"/>
                  </a:schemeClr>
                </a:solidFill>
              </a:rPr>
              <a:t>Malzemelerde boyutsal değişmeleri </a:t>
            </a:r>
            <a:r>
              <a:rPr lang="tr-TR" sz="2400" b="1" dirty="0" err="1" smtClean="0">
                <a:solidFill>
                  <a:schemeClr val="accent2">
                    <a:lumMod val="75000"/>
                  </a:schemeClr>
                </a:solidFill>
              </a:rPr>
              <a:t>gözönüne</a:t>
            </a:r>
            <a:r>
              <a:rPr lang="tr-TR" sz="2400" b="1" dirty="0" smtClean="0">
                <a:solidFill>
                  <a:schemeClr val="accent2">
                    <a:lumMod val="75000"/>
                  </a:schemeClr>
                </a:solidFill>
              </a:rPr>
              <a:t> alınırken ısıl özelliklerle ilgili bazı önemli bilgilere gerek vardır. </a:t>
            </a:r>
            <a:r>
              <a:rPr lang="tr-TR" sz="2400" b="1" dirty="0" err="1" smtClean="0">
                <a:solidFill>
                  <a:schemeClr val="accent2">
                    <a:lumMod val="75000"/>
                  </a:schemeClr>
                </a:solidFill>
              </a:rPr>
              <a:t>Kompozitler</a:t>
            </a:r>
            <a:r>
              <a:rPr lang="tr-TR" sz="2400" b="1" dirty="0" smtClean="0">
                <a:solidFill>
                  <a:schemeClr val="accent2">
                    <a:lumMod val="75000"/>
                  </a:schemeClr>
                </a:solidFill>
              </a:rPr>
              <a:t> gibi bazı malzemeler </a:t>
            </a:r>
            <a:r>
              <a:rPr lang="tr-TR" sz="2400" b="1" dirty="0" err="1" smtClean="0">
                <a:solidFill>
                  <a:schemeClr val="accent2">
                    <a:lumMod val="75000"/>
                  </a:schemeClr>
                </a:solidFill>
              </a:rPr>
              <a:t>anizotroptur</a:t>
            </a:r>
            <a:r>
              <a:rPr lang="tr-TR" sz="2400" b="1" dirty="0" smtClean="0">
                <a:solidFill>
                  <a:schemeClr val="accent2">
                    <a:lumMod val="75000"/>
                  </a:schemeClr>
                </a:solidFill>
              </a:rPr>
              <a:t> dolayısıyla ısıl genleşmeleri yönelime bağlıdır. </a:t>
            </a:r>
            <a:endParaRPr lang="tr-TR" sz="2400" b="1" dirty="0">
              <a:solidFill>
                <a:schemeClr val="accent2">
                  <a:lumMod val="75000"/>
                </a:schemeClr>
              </a:solidFill>
            </a:endParaRPr>
          </a:p>
        </p:txBody>
      </p:sp>
      <p:pic>
        <p:nvPicPr>
          <p:cNvPr id="7" name="Resim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26102" y="3868120"/>
            <a:ext cx="1833809" cy="2067328"/>
          </a:xfrm>
          <a:prstGeom prst="rect">
            <a:avLst/>
          </a:prstGeom>
        </p:spPr>
      </p:pic>
      <p:pic>
        <p:nvPicPr>
          <p:cNvPr id="8" name="Resim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09482" y="886951"/>
            <a:ext cx="3067050" cy="2162175"/>
          </a:xfrm>
          <a:prstGeom prst="rect">
            <a:avLst/>
          </a:prstGeom>
        </p:spPr>
      </p:pic>
    </p:spTree>
    <p:extLst>
      <p:ext uri="{BB962C8B-B14F-4D97-AF65-F5344CB8AC3E}">
        <p14:creationId xmlns:p14="http://schemas.microsoft.com/office/powerpoint/2010/main" val="4691494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accent5">
                <a:lumMod val="75000"/>
                <a:alpha val="53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542544" y="325192"/>
            <a:ext cx="8534400" cy="666482"/>
          </a:xfrm>
        </p:spPr>
        <p:txBody>
          <a:bodyPr>
            <a:normAutofit/>
          </a:bodyPr>
          <a:lstStyle/>
          <a:p>
            <a:pPr>
              <a:buFont typeface="Century Gothic" panose="020B0502020202020204" pitchFamily="34" charset="0"/>
              <a:buChar char="►"/>
            </a:pPr>
            <a:r>
              <a:rPr lang="tr-TR" sz="2800" dirty="0" err="1" smtClean="0"/>
              <a:t>Fonon</a:t>
            </a:r>
            <a:r>
              <a:rPr lang="tr-TR" sz="2800" dirty="0" smtClean="0"/>
              <a:t> </a:t>
            </a:r>
            <a:r>
              <a:rPr lang="tr-TR" sz="2800" dirty="0" err="1" smtClean="0"/>
              <a:t>fonon</a:t>
            </a:r>
            <a:r>
              <a:rPr lang="tr-TR" sz="2800" dirty="0" smtClean="0"/>
              <a:t> etkileşmesi</a:t>
            </a:r>
            <a:endParaRPr lang="tr-TR" sz="2800" dirty="0"/>
          </a:p>
        </p:txBody>
      </p:sp>
      <p:sp>
        <p:nvSpPr>
          <p:cNvPr id="2" name="Dikdörtgen 1"/>
          <p:cNvSpPr/>
          <p:nvPr/>
        </p:nvSpPr>
        <p:spPr>
          <a:xfrm>
            <a:off x="542544" y="1153129"/>
            <a:ext cx="11074833" cy="4493538"/>
          </a:xfrm>
          <a:prstGeom prst="rect">
            <a:avLst/>
          </a:prstGeom>
        </p:spPr>
        <p:txBody>
          <a:bodyPr wrap="square">
            <a:spAutoFit/>
          </a:bodyPr>
          <a:lstStyle/>
          <a:p>
            <a:pPr marL="285750" indent="-285750">
              <a:buFont typeface="Wingdings" panose="05000000000000000000" pitchFamily="2" charset="2"/>
              <a:buChar char="ü"/>
            </a:pPr>
            <a:r>
              <a:rPr lang="tr-TR" sz="2200" dirty="0" smtClean="0"/>
              <a:t>Elektriksel olarak yalıtkan olan bir malzemede ısıl iletime en önemli katkı </a:t>
            </a:r>
            <a:r>
              <a:rPr lang="tr-TR" sz="2200" dirty="0" err="1" smtClean="0"/>
              <a:t>fononların</a:t>
            </a:r>
            <a:r>
              <a:rPr lang="tr-TR" sz="2200" dirty="0" smtClean="0"/>
              <a:t> akışındandır. Isıl iletim, taşıma (transport) özelliğine bir örnektir. </a:t>
            </a:r>
          </a:p>
          <a:p>
            <a:endParaRPr lang="tr-TR" sz="2200" dirty="0" smtClean="0"/>
          </a:p>
          <a:p>
            <a:pPr marL="285750" indent="-285750">
              <a:buFont typeface="Wingdings" panose="05000000000000000000" pitchFamily="2" charset="2"/>
              <a:buChar char="ü"/>
            </a:pPr>
            <a:r>
              <a:rPr lang="tr-TR" sz="2200" dirty="0" smtClean="0"/>
              <a:t>Taşıma bazı miktarların aktığı süreçler için kullanılır. Bu akışı tanımlayan katsayı da transport (taşıma) katsayısı olarak adlandırılır.</a:t>
            </a:r>
          </a:p>
          <a:p>
            <a:endParaRPr lang="tr-TR" sz="2200" dirty="0" smtClean="0"/>
          </a:p>
          <a:p>
            <a:pPr marL="285750" indent="-285750">
              <a:buFont typeface="Wingdings" panose="05000000000000000000" pitchFamily="2" charset="2"/>
              <a:buChar char="ü"/>
            </a:pPr>
            <a:r>
              <a:rPr lang="tr-TR" sz="2200" dirty="0" smtClean="0"/>
              <a:t> Saf bir kristalde ve </a:t>
            </a:r>
            <a:r>
              <a:rPr lang="tr-TR" sz="2200" dirty="0" err="1" smtClean="0"/>
              <a:t>harmonik</a:t>
            </a:r>
            <a:r>
              <a:rPr lang="tr-TR" sz="2200" dirty="0" smtClean="0"/>
              <a:t> </a:t>
            </a:r>
            <a:r>
              <a:rPr lang="tr-TR" sz="2200" dirty="0" err="1" smtClean="0"/>
              <a:t>yaklaşıklık</a:t>
            </a:r>
            <a:r>
              <a:rPr lang="tr-TR" sz="2200" dirty="0" smtClean="0"/>
              <a:t> sınırları içinde iki ya da daha fazla </a:t>
            </a:r>
            <a:r>
              <a:rPr lang="tr-TR" sz="2200" dirty="0" err="1" smtClean="0"/>
              <a:t>fonon</a:t>
            </a:r>
            <a:r>
              <a:rPr lang="tr-TR" sz="2200" dirty="0" smtClean="0"/>
              <a:t> birbirleriyle etkileşmeden katı içinde ilerleyebilir. </a:t>
            </a:r>
          </a:p>
          <a:p>
            <a:endParaRPr lang="tr-TR" sz="2200" dirty="0" smtClean="0"/>
          </a:p>
          <a:p>
            <a:pPr marL="285750" indent="-285750">
              <a:buFont typeface="Wingdings" panose="05000000000000000000" pitchFamily="2" charset="2"/>
              <a:buChar char="ü"/>
            </a:pPr>
            <a:r>
              <a:rPr lang="tr-TR" sz="2200" dirty="0" smtClean="0"/>
              <a:t>Katı cismin yüzeyinde geri yansır ve şeklini değiştirmeden ilerlemesini sürdürür. Gerçek katılarda ise kusurlar ve </a:t>
            </a:r>
            <a:r>
              <a:rPr lang="tr-TR" sz="2200" dirty="0" err="1" smtClean="0"/>
              <a:t>anharmoniklikten</a:t>
            </a:r>
            <a:r>
              <a:rPr lang="tr-TR" sz="2200" dirty="0" smtClean="0"/>
              <a:t> dolayı, </a:t>
            </a:r>
            <a:r>
              <a:rPr lang="tr-TR" sz="2200" dirty="0" err="1" smtClean="0"/>
              <a:t>fononlar</a:t>
            </a:r>
            <a:r>
              <a:rPr lang="tr-TR" sz="2200" dirty="0" smtClean="0"/>
              <a:t> etkileşir. Bundan dolayı </a:t>
            </a:r>
            <a:r>
              <a:rPr lang="tr-TR" sz="2200" dirty="0" err="1" smtClean="0"/>
              <a:t>fononların</a:t>
            </a:r>
            <a:r>
              <a:rPr lang="tr-TR" sz="2200" dirty="0" smtClean="0"/>
              <a:t> sonlu bir ömrü vardır ve </a:t>
            </a:r>
            <a:r>
              <a:rPr lang="tr-TR" sz="2200" dirty="0" err="1" smtClean="0"/>
              <a:t>fonon</a:t>
            </a:r>
            <a:r>
              <a:rPr lang="tr-TR" sz="2200" dirty="0" smtClean="0"/>
              <a:t> </a:t>
            </a:r>
            <a:r>
              <a:rPr lang="tr-TR" sz="2200" dirty="0" err="1" smtClean="0"/>
              <a:t>parçacığımsı</a:t>
            </a:r>
            <a:r>
              <a:rPr lang="tr-TR" sz="2200" dirty="0" smtClean="0"/>
              <a:t> özellikleri olan dalga paketidir</a:t>
            </a:r>
            <a:endParaRPr lang="tr-TR" sz="2200" dirty="0"/>
          </a:p>
        </p:txBody>
      </p:sp>
    </p:spTree>
    <p:extLst>
      <p:ext uri="{BB962C8B-B14F-4D97-AF65-F5344CB8AC3E}">
        <p14:creationId xmlns:p14="http://schemas.microsoft.com/office/powerpoint/2010/main" val="13096230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9449" y="854439"/>
            <a:ext cx="10598045" cy="3926313"/>
          </a:xfrm>
          <a:solidFill>
            <a:schemeClr val="accent4">
              <a:lumMod val="40000"/>
              <a:lumOff val="60000"/>
            </a:schemeClr>
          </a:solidFill>
        </p:spPr>
        <p:txBody>
          <a:bodyPr>
            <a:normAutofit/>
          </a:bodyPr>
          <a:lstStyle/>
          <a:p>
            <a:r>
              <a:rPr lang="tr-TR" sz="2200" dirty="0" smtClean="0"/>
              <a:t>Bu </a:t>
            </a:r>
            <a:r>
              <a:rPr lang="tr-TR" sz="2200" dirty="0" err="1"/>
              <a:t>fononlar</a:t>
            </a:r>
            <a:r>
              <a:rPr lang="tr-TR" sz="2200" dirty="0"/>
              <a:t> bir gaz içindeki parçacıklar gibi davranabilirler: Sürekli etkileşirler ve belli bir t anında kinetik dengededirler. </a:t>
            </a:r>
          </a:p>
          <a:p>
            <a:r>
              <a:rPr lang="tr-TR" sz="2200" dirty="0" smtClean="0"/>
              <a:t>Metal </a:t>
            </a:r>
            <a:r>
              <a:rPr lang="tr-TR" sz="2200" dirty="0"/>
              <a:t>olmayan katılarda </a:t>
            </a:r>
            <a:r>
              <a:rPr lang="tr-TR" sz="2200" dirty="0" err="1"/>
              <a:t>fonon</a:t>
            </a:r>
            <a:r>
              <a:rPr lang="tr-TR" sz="2200" dirty="0"/>
              <a:t> etkileşimleri termal iletkenliğe tek katkıdır ve termal enerjinin kabaca ses hızına karşılık gelen bir hızda aktarılacağı düşünülebilir</a:t>
            </a:r>
            <a:r>
              <a:rPr lang="tr-TR" sz="2200" dirty="0" smtClean="0"/>
              <a:t>.</a:t>
            </a:r>
          </a:p>
          <a:p>
            <a:r>
              <a:rPr lang="tr-TR" sz="2200" dirty="0" smtClean="0"/>
              <a:t> </a:t>
            </a:r>
            <a:r>
              <a:rPr lang="tr-TR" sz="2200" dirty="0"/>
              <a:t>Çok düşük sıcaklıklarda kusursuz kristallerde bu durum geçerli olabilir. </a:t>
            </a:r>
            <a:endParaRPr lang="tr-TR" sz="2200" dirty="0" smtClean="0"/>
          </a:p>
          <a:p>
            <a:r>
              <a:rPr lang="tr-TR" sz="2200" dirty="0" smtClean="0"/>
              <a:t>Bununla </a:t>
            </a:r>
            <a:r>
              <a:rPr lang="tr-TR" sz="2200" dirty="0"/>
              <a:t>birlikte </a:t>
            </a:r>
            <a:r>
              <a:rPr lang="tr-TR" sz="2200" dirty="0" err="1"/>
              <a:t>fononların</a:t>
            </a:r>
            <a:r>
              <a:rPr lang="tr-TR" sz="2200" dirty="0"/>
              <a:t> karşılıklı etkileşmeleri ortalama serbest yollarının 100 Å kadar olmasına neden olur ve </a:t>
            </a:r>
            <a:r>
              <a:rPr lang="tr-TR" sz="2200" dirty="0" err="1"/>
              <a:t>fonon</a:t>
            </a:r>
            <a:r>
              <a:rPr lang="tr-TR" sz="2200" dirty="0"/>
              <a:t> gazı bu nedenle ısıyı herhangi bir gaz kadar </a:t>
            </a:r>
            <a:r>
              <a:rPr lang="tr-TR" sz="2200" dirty="0" smtClean="0"/>
              <a:t>iletebilir</a:t>
            </a:r>
          </a:p>
          <a:p>
            <a:endParaRPr lang="tr-TR" sz="2200" dirty="0"/>
          </a:p>
        </p:txBody>
      </p:sp>
    </p:spTree>
    <p:extLst>
      <p:ext uri="{BB962C8B-B14F-4D97-AF65-F5344CB8AC3E}">
        <p14:creationId xmlns:p14="http://schemas.microsoft.com/office/powerpoint/2010/main" val="27971747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0" y="-1"/>
            <a:ext cx="12192000" cy="6858001"/>
          </a:xfrm>
          <a:prstGeom prst="rect">
            <a:avLst/>
          </a:prstGeom>
        </p:spPr>
      </p:pic>
    </p:spTree>
    <p:extLst>
      <p:ext uri="{BB962C8B-B14F-4D97-AF65-F5344CB8AC3E}">
        <p14:creationId xmlns:p14="http://schemas.microsoft.com/office/powerpoint/2010/main" val="40000543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0" y="1409076"/>
            <a:ext cx="12191999" cy="5376580"/>
          </a:xfrm>
          <a:prstGeom prst="rect">
            <a:avLst/>
          </a:prstGeom>
        </p:spPr>
      </p:pic>
      <p:sp>
        <p:nvSpPr>
          <p:cNvPr id="5" name="Metin kutusu 4"/>
          <p:cNvSpPr txBox="1"/>
          <p:nvPr/>
        </p:nvSpPr>
        <p:spPr>
          <a:xfrm>
            <a:off x="0" y="389744"/>
            <a:ext cx="5998758" cy="461665"/>
          </a:xfrm>
          <a:prstGeom prst="rect">
            <a:avLst/>
          </a:prstGeom>
          <a:noFill/>
        </p:spPr>
        <p:txBody>
          <a:bodyPr wrap="none" rtlCol="0">
            <a:spAutoFit/>
          </a:bodyPr>
          <a:lstStyle/>
          <a:p>
            <a:pPr marL="342900" indent="-342900">
              <a:buFont typeface="Wingdings" panose="05000000000000000000" pitchFamily="2" charset="2"/>
              <a:buChar char="ü"/>
            </a:pPr>
            <a:r>
              <a:rPr lang="tr-TR" sz="2400" dirty="0" smtClean="0">
                <a:solidFill>
                  <a:schemeClr val="bg2"/>
                </a:solidFill>
              </a:rPr>
              <a:t>Termal iletkenliğin sıcaklığa bağlılığı </a:t>
            </a:r>
            <a:endParaRPr lang="tr-TR" sz="2400" dirty="0">
              <a:solidFill>
                <a:schemeClr val="bg2"/>
              </a:solidFill>
            </a:endParaRPr>
          </a:p>
        </p:txBody>
      </p:sp>
    </p:spTree>
    <p:extLst>
      <p:ext uri="{BB962C8B-B14F-4D97-AF65-F5344CB8AC3E}">
        <p14:creationId xmlns:p14="http://schemas.microsoft.com/office/powerpoint/2010/main" val="27898099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104931" y="550889"/>
            <a:ext cx="10493115" cy="5535117"/>
          </a:xfrm>
          <a:prstGeom prst="rect">
            <a:avLst/>
          </a:prstGeom>
        </p:spPr>
      </p:pic>
    </p:spTree>
    <p:extLst>
      <p:ext uri="{BB962C8B-B14F-4D97-AF65-F5344CB8AC3E}">
        <p14:creationId xmlns:p14="http://schemas.microsoft.com/office/powerpoint/2010/main" val="10645424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94059" y="582770"/>
            <a:ext cx="8534400" cy="821028"/>
          </a:xfrm>
        </p:spPr>
        <p:txBody>
          <a:bodyPr>
            <a:normAutofit/>
          </a:bodyPr>
          <a:lstStyle/>
          <a:p>
            <a:pPr>
              <a:buFont typeface="Century Gothic" panose="020B0502020202020204" pitchFamily="34" charset="0"/>
              <a:buChar char="►"/>
            </a:pPr>
            <a:r>
              <a:rPr lang="tr-TR" sz="4000" dirty="0" smtClean="0"/>
              <a:t>Sonuç ve kullanım alanları</a:t>
            </a:r>
            <a:endParaRPr lang="tr-TR" sz="4000" dirty="0"/>
          </a:p>
        </p:txBody>
      </p:sp>
      <p:sp>
        <p:nvSpPr>
          <p:cNvPr id="4" name="Dikdörtgen 3"/>
          <p:cNvSpPr/>
          <p:nvPr/>
        </p:nvSpPr>
        <p:spPr>
          <a:xfrm>
            <a:off x="594060" y="1720839"/>
            <a:ext cx="10828446" cy="3139321"/>
          </a:xfrm>
          <a:prstGeom prst="rect">
            <a:avLst/>
          </a:prstGeom>
        </p:spPr>
        <p:txBody>
          <a:bodyPr wrap="square">
            <a:spAutoFit/>
          </a:bodyPr>
          <a:lstStyle/>
          <a:p>
            <a:pPr marL="285750" indent="-285750" algn="just">
              <a:buFont typeface="Wingdings" panose="05000000000000000000" pitchFamily="2" charset="2"/>
              <a:buChar char="ü"/>
            </a:pPr>
            <a:r>
              <a:rPr lang="tr-TR" sz="2200" dirty="0"/>
              <a:t>Termoelektrik etki, günümüzde tam olarak yaygınlaşmasa da </a:t>
            </a:r>
            <a:r>
              <a:rPr lang="tr-TR" sz="2200" dirty="0" err="1"/>
              <a:t>inovatif</a:t>
            </a:r>
            <a:r>
              <a:rPr lang="tr-TR" sz="2200" dirty="0"/>
              <a:t> yaklaşımlar ile çok farklı kullanım alanları bulmaktadır. </a:t>
            </a:r>
            <a:endParaRPr lang="tr-TR" sz="2200" dirty="0" smtClean="0"/>
          </a:p>
          <a:p>
            <a:pPr algn="just"/>
            <a:endParaRPr lang="tr-TR" sz="2200" dirty="0" smtClean="0"/>
          </a:p>
          <a:p>
            <a:pPr marL="285750" indent="-285750" algn="just">
              <a:buFont typeface="Wingdings" panose="05000000000000000000" pitchFamily="2" charset="2"/>
              <a:buChar char="ü"/>
            </a:pPr>
            <a:r>
              <a:rPr lang="tr-TR" sz="2200" dirty="0" smtClean="0"/>
              <a:t>Özellikle </a:t>
            </a:r>
            <a:r>
              <a:rPr lang="tr-TR" sz="2200" dirty="0"/>
              <a:t>düşük enerjili cihazlarda şarj ve güç sağlama amaçlı kullanılmaktadır. Örneğin; vücut ısısıyla çalışan elektronik saatler, yemek masasındaki tabağın sıcaklığından telefon şarj edilmesi gibi çeşitli uygulama alanları mevcuttur. </a:t>
            </a:r>
            <a:endParaRPr lang="tr-TR" sz="2200" dirty="0" smtClean="0"/>
          </a:p>
          <a:p>
            <a:pPr algn="just"/>
            <a:endParaRPr lang="tr-TR" sz="2200" dirty="0" smtClean="0"/>
          </a:p>
          <a:p>
            <a:pPr marL="285750" indent="-285750" algn="just">
              <a:buFont typeface="Wingdings" panose="05000000000000000000" pitchFamily="2" charset="2"/>
              <a:buChar char="ü"/>
            </a:pPr>
            <a:r>
              <a:rPr lang="tr-TR" sz="2200" dirty="0" smtClean="0"/>
              <a:t>En </a:t>
            </a:r>
            <a:r>
              <a:rPr lang="tr-TR" sz="2200" dirty="0"/>
              <a:t>önemli kullanımı ise Mars </a:t>
            </a:r>
            <a:r>
              <a:rPr lang="tr-TR" sz="2200" dirty="0" err="1"/>
              <a:t>Curiosity</a:t>
            </a:r>
            <a:r>
              <a:rPr lang="tr-TR" sz="2200" dirty="0"/>
              <a:t> keşif robotunda olmuştur</a:t>
            </a:r>
            <a:r>
              <a:rPr lang="tr-TR" sz="2200" dirty="0" smtClean="0"/>
              <a:t>.</a:t>
            </a:r>
          </a:p>
        </p:txBody>
      </p:sp>
    </p:spTree>
    <p:extLst>
      <p:ext uri="{BB962C8B-B14F-4D97-AF65-F5344CB8AC3E}">
        <p14:creationId xmlns:p14="http://schemas.microsoft.com/office/powerpoint/2010/main" val="42873541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528033" y="540913"/>
            <a:ext cx="1766830" cy="707886"/>
          </a:xfrm>
          <a:prstGeom prst="rect">
            <a:avLst/>
          </a:prstGeom>
          <a:noFill/>
        </p:spPr>
        <p:txBody>
          <a:bodyPr wrap="none" rtlCol="0">
            <a:spAutoFit/>
          </a:bodyPr>
          <a:lstStyle/>
          <a:p>
            <a:pPr marL="571500" indent="-571500">
              <a:buClr>
                <a:schemeClr val="tx1"/>
              </a:buClr>
              <a:buFont typeface="Century Gothic" panose="020B0502020202020204" pitchFamily="34" charset="0"/>
              <a:buChar char="►"/>
            </a:pPr>
            <a:r>
              <a:rPr lang="tr-TR" sz="4000" dirty="0">
                <a:solidFill>
                  <a:schemeClr val="bg2"/>
                </a:solidFill>
              </a:rPr>
              <a:t>G</a:t>
            </a:r>
            <a:r>
              <a:rPr lang="tr-TR" sz="4000" dirty="0" smtClean="0">
                <a:solidFill>
                  <a:schemeClr val="bg2"/>
                </a:solidFill>
              </a:rPr>
              <a:t>iriş</a:t>
            </a:r>
            <a:endParaRPr lang="tr-TR" sz="4000" dirty="0">
              <a:solidFill>
                <a:schemeClr val="bg2"/>
              </a:solidFill>
            </a:endParaRPr>
          </a:p>
        </p:txBody>
      </p:sp>
      <p:sp>
        <p:nvSpPr>
          <p:cNvPr id="5" name="Dikdörtgen 4"/>
          <p:cNvSpPr/>
          <p:nvPr/>
        </p:nvSpPr>
        <p:spPr>
          <a:xfrm>
            <a:off x="742680" y="1515191"/>
            <a:ext cx="9380113" cy="2677656"/>
          </a:xfrm>
          <a:prstGeom prst="rect">
            <a:avLst/>
          </a:prstGeom>
        </p:spPr>
        <p:txBody>
          <a:bodyPr wrap="square">
            <a:spAutoFit/>
          </a:bodyPr>
          <a:lstStyle/>
          <a:p>
            <a:pPr marL="342900" indent="-342900" algn="just">
              <a:buFont typeface="Wingdings" panose="05000000000000000000" pitchFamily="2" charset="2"/>
              <a:buChar char="ü"/>
            </a:pPr>
            <a:r>
              <a:rPr lang="tr-TR" sz="2400" dirty="0" smtClean="0"/>
              <a:t>Bu çalışmada </a:t>
            </a:r>
            <a:r>
              <a:rPr lang="tr-TR" sz="2400" dirty="0" err="1" smtClean="0"/>
              <a:t>termoiletken</a:t>
            </a:r>
            <a:r>
              <a:rPr lang="tr-TR" sz="2400" dirty="0" smtClean="0"/>
              <a:t> malzemeler hakkında bilgi    verilmiştir.</a:t>
            </a:r>
          </a:p>
          <a:p>
            <a:pPr algn="just"/>
            <a:endParaRPr lang="tr-TR" sz="2400" dirty="0" smtClean="0"/>
          </a:p>
          <a:p>
            <a:pPr marL="342900" indent="-342900" algn="just">
              <a:buFont typeface="Wingdings" panose="05000000000000000000" pitchFamily="2" charset="2"/>
              <a:buChar char="ü"/>
            </a:pPr>
            <a:r>
              <a:rPr lang="tr-TR" sz="2400" dirty="0" smtClean="0"/>
              <a:t>Bizde </a:t>
            </a:r>
            <a:r>
              <a:rPr lang="tr-TR" sz="2400" dirty="0"/>
              <a:t>bu çalışmada malzemelerin hangi durumlarda termal iletkenlik göstereceğini ve bu özelliği gösteren malzemelerin özelliklerinin farklı koşullar altındaki durumu hakkında bilgi vereceğiz.</a:t>
            </a:r>
          </a:p>
        </p:txBody>
      </p:sp>
    </p:spTree>
    <p:extLst>
      <p:ext uri="{BB962C8B-B14F-4D97-AF65-F5344CB8AC3E}">
        <p14:creationId xmlns:p14="http://schemas.microsoft.com/office/powerpoint/2010/main" val="18561251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5" name="Dikdörtgen 4"/>
          <p:cNvSpPr/>
          <p:nvPr/>
        </p:nvSpPr>
        <p:spPr>
          <a:xfrm>
            <a:off x="5230552" y="689554"/>
            <a:ext cx="4019049" cy="461665"/>
          </a:xfrm>
          <a:prstGeom prst="rect">
            <a:avLst/>
          </a:prstGeom>
        </p:spPr>
        <p:txBody>
          <a:bodyPr wrap="none">
            <a:spAutoFit/>
          </a:bodyPr>
          <a:lstStyle/>
          <a:p>
            <a:r>
              <a:rPr lang="fr-FR" sz="2400" dirty="0" smtClean="0">
                <a:solidFill>
                  <a:schemeClr val="bg1"/>
                </a:solidFill>
              </a:rPr>
              <a:t>Mars </a:t>
            </a:r>
            <a:r>
              <a:rPr lang="fr-FR" sz="2400" dirty="0" err="1">
                <a:solidFill>
                  <a:schemeClr val="bg1"/>
                </a:solidFill>
              </a:rPr>
              <a:t>Curiosity</a:t>
            </a:r>
            <a:r>
              <a:rPr lang="fr-FR" sz="2400" dirty="0">
                <a:solidFill>
                  <a:schemeClr val="bg1"/>
                </a:solidFill>
              </a:rPr>
              <a:t> </a:t>
            </a:r>
            <a:r>
              <a:rPr lang="fr-FR" sz="2400" dirty="0" err="1">
                <a:solidFill>
                  <a:schemeClr val="bg1"/>
                </a:solidFill>
              </a:rPr>
              <a:t>keşif</a:t>
            </a:r>
            <a:r>
              <a:rPr lang="fr-FR" sz="2400" dirty="0">
                <a:solidFill>
                  <a:schemeClr val="bg1"/>
                </a:solidFill>
              </a:rPr>
              <a:t> </a:t>
            </a:r>
            <a:r>
              <a:rPr lang="fr-FR" sz="2400" dirty="0" err="1">
                <a:solidFill>
                  <a:schemeClr val="bg1"/>
                </a:solidFill>
              </a:rPr>
              <a:t>robotu</a:t>
            </a:r>
            <a:endParaRPr lang="tr-TR" sz="2400" dirty="0">
              <a:solidFill>
                <a:schemeClr val="bg1"/>
              </a:solidFill>
            </a:endParaRPr>
          </a:p>
        </p:txBody>
      </p:sp>
    </p:spTree>
    <p:extLst>
      <p:ext uri="{BB962C8B-B14F-4D97-AF65-F5344CB8AC3E}">
        <p14:creationId xmlns:p14="http://schemas.microsoft.com/office/powerpoint/2010/main" val="18028787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7999"/>
          </a:xfrm>
        </p:spPr>
      </p:pic>
    </p:spTree>
    <p:extLst>
      <p:ext uri="{BB962C8B-B14F-4D97-AF65-F5344CB8AC3E}">
        <p14:creationId xmlns:p14="http://schemas.microsoft.com/office/powerpoint/2010/main" val="32662646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29182" y="1105525"/>
            <a:ext cx="9973795" cy="4335905"/>
          </a:xfrm>
          <a:solidFill>
            <a:schemeClr val="tx1">
              <a:lumMod val="50000"/>
            </a:schemeClr>
          </a:solidFill>
        </p:spPr>
        <p:txBody>
          <a:bodyPr>
            <a:normAutofit/>
          </a:bodyPr>
          <a:lstStyle/>
          <a:p>
            <a:r>
              <a:rPr lang="tr-TR" sz="2200" dirty="0">
                <a:solidFill>
                  <a:schemeClr val="tx1"/>
                </a:solidFill>
              </a:rPr>
              <a:t> Uzay aracındaki radyoizotop termoelektrik jeneratör, uranyum parçalanması sırasında enerji üretmiş ve keşif aracı enerjisini bu jeneratör ile sağlamıştır.</a:t>
            </a:r>
          </a:p>
          <a:p>
            <a:r>
              <a:rPr lang="tr-TR" sz="2200" dirty="0">
                <a:solidFill>
                  <a:schemeClr val="tx1"/>
                </a:solidFill>
              </a:rPr>
              <a:t>Enerji üretiminin yanı sıra sıcaklığın ölçülmesi gereken sistemlerde de termoelektrik etki kullanılmaktadır. </a:t>
            </a:r>
          </a:p>
          <a:p>
            <a:r>
              <a:rPr lang="tr-TR" sz="2200" dirty="0" err="1" smtClean="0">
                <a:solidFill>
                  <a:schemeClr val="tx1"/>
                </a:solidFill>
              </a:rPr>
              <a:t>Termokuplar</a:t>
            </a:r>
            <a:r>
              <a:rPr lang="tr-TR" sz="2200" dirty="0" smtClean="0">
                <a:solidFill>
                  <a:schemeClr val="tx1"/>
                </a:solidFill>
              </a:rPr>
              <a:t> </a:t>
            </a:r>
            <a:r>
              <a:rPr lang="tr-TR" sz="2200" dirty="0">
                <a:solidFill>
                  <a:schemeClr val="tx1"/>
                </a:solidFill>
              </a:rPr>
              <a:t>(Isıl çift) sıcaklığı akıma </a:t>
            </a:r>
            <a:r>
              <a:rPr lang="tr-TR" sz="2200" dirty="0" smtClean="0">
                <a:solidFill>
                  <a:schemeClr val="tx1"/>
                </a:solidFill>
              </a:rPr>
              <a:t>dönüştürerek </a:t>
            </a:r>
            <a:r>
              <a:rPr lang="tr-TR" sz="2200" dirty="0">
                <a:solidFill>
                  <a:schemeClr val="tx1"/>
                </a:solidFill>
              </a:rPr>
              <a:t>dijital olarak sıcaklık bilgisi verilmesini sağlamaktadır. Buradaki dönüşüm ise sıcaklığın akımın genliğini değiştirmesi ile sağlanmaktadır.</a:t>
            </a:r>
          </a:p>
        </p:txBody>
      </p:sp>
    </p:spTree>
    <p:extLst>
      <p:ext uri="{BB962C8B-B14F-4D97-AF65-F5344CB8AC3E}">
        <p14:creationId xmlns:p14="http://schemas.microsoft.com/office/powerpoint/2010/main" val="8717473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007688" y="3242733"/>
            <a:ext cx="8534400" cy="3615267"/>
          </a:xfrm>
        </p:spPr>
        <p:txBody>
          <a:bodyPr>
            <a:normAutofit/>
          </a:bodyPr>
          <a:lstStyle/>
          <a:p>
            <a:pPr marL="0" indent="0" algn="ctr">
              <a:buNone/>
            </a:pPr>
            <a:r>
              <a:rPr lang="tr-TR" sz="2800" dirty="0" smtClean="0"/>
              <a:t>Dinlediğiniz için teşekkürler..</a:t>
            </a:r>
            <a:endParaRPr lang="tr-TR" sz="2800" dirty="0"/>
          </a:p>
        </p:txBody>
      </p:sp>
    </p:spTree>
    <p:extLst>
      <p:ext uri="{BB962C8B-B14F-4D97-AF65-F5344CB8AC3E}">
        <p14:creationId xmlns:p14="http://schemas.microsoft.com/office/powerpoint/2010/main" val="31846104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5"/>
          <p:cNvSpPr txBox="1"/>
          <p:nvPr/>
        </p:nvSpPr>
        <p:spPr>
          <a:xfrm>
            <a:off x="1017431" y="682580"/>
            <a:ext cx="4924746" cy="523220"/>
          </a:xfrm>
          <a:prstGeom prst="rect">
            <a:avLst/>
          </a:prstGeom>
          <a:noFill/>
        </p:spPr>
        <p:txBody>
          <a:bodyPr wrap="none" rtlCol="0">
            <a:spAutoFit/>
          </a:bodyPr>
          <a:lstStyle/>
          <a:p>
            <a:pPr marL="285750" indent="-285750">
              <a:buClr>
                <a:schemeClr val="tx1"/>
              </a:buClr>
              <a:buFont typeface="Century Gothic" panose="020B0502020202020204" pitchFamily="34" charset="0"/>
              <a:buChar char="►"/>
            </a:pPr>
            <a:r>
              <a:rPr lang="tr-TR" sz="2800" dirty="0" smtClean="0">
                <a:solidFill>
                  <a:schemeClr val="bg2"/>
                </a:solidFill>
              </a:rPr>
              <a:t>Termo</a:t>
            </a:r>
            <a:r>
              <a:rPr lang="tr-TR" sz="2800" dirty="0">
                <a:solidFill>
                  <a:schemeClr val="bg2"/>
                </a:solidFill>
              </a:rPr>
              <a:t>e</a:t>
            </a:r>
            <a:r>
              <a:rPr lang="tr-TR" sz="2800" dirty="0" smtClean="0">
                <a:solidFill>
                  <a:schemeClr val="bg2"/>
                </a:solidFill>
              </a:rPr>
              <a:t>lektrik Malzemeler</a:t>
            </a:r>
            <a:endParaRPr lang="tr-TR" sz="2800" dirty="0">
              <a:solidFill>
                <a:schemeClr val="bg2"/>
              </a:solidFill>
            </a:endParaRPr>
          </a:p>
        </p:txBody>
      </p:sp>
      <p:sp>
        <p:nvSpPr>
          <p:cNvPr id="7" name="Metin kutusu 6"/>
          <p:cNvSpPr txBox="1"/>
          <p:nvPr/>
        </p:nvSpPr>
        <p:spPr>
          <a:xfrm>
            <a:off x="739112" y="1225689"/>
            <a:ext cx="10406130" cy="5632311"/>
          </a:xfrm>
          <a:prstGeom prst="rect">
            <a:avLst/>
          </a:prstGeom>
          <a:noFill/>
        </p:spPr>
        <p:txBody>
          <a:bodyPr wrap="square" rtlCol="0">
            <a:spAutoFit/>
          </a:bodyPr>
          <a:lstStyle/>
          <a:p>
            <a:pPr marL="285750" indent="-285750">
              <a:buFont typeface="Wingdings" panose="05000000000000000000" pitchFamily="2" charset="2"/>
              <a:buChar char="ü"/>
            </a:pPr>
            <a:r>
              <a:rPr lang="tr-TR" sz="2400" dirty="0" smtClean="0"/>
              <a:t>Termoelektrik</a:t>
            </a:r>
            <a:r>
              <a:rPr lang="tr-TR" sz="2400" dirty="0"/>
              <a:t>, sıvı ve katı maddelerde ısı ile elektrik enerjisinin birbirine dönüşümünü inceleyen bilim </a:t>
            </a:r>
            <a:r>
              <a:rPr lang="tr-TR" sz="2400" dirty="0" smtClean="0"/>
              <a:t>dalıdır.</a:t>
            </a:r>
          </a:p>
          <a:p>
            <a:endParaRPr lang="tr-TR" sz="2400" dirty="0"/>
          </a:p>
          <a:p>
            <a:pPr marL="285750" indent="-285750">
              <a:buFont typeface="Wingdings" panose="05000000000000000000" pitchFamily="2" charset="2"/>
              <a:buChar char="ü"/>
            </a:pPr>
            <a:r>
              <a:rPr lang="tr-TR" sz="2400" dirty="0" smtClean="0"/>
              <a:t>Termoelektrik </a:t>
            </a:r>
            <a:r>
              <a:rPr lang="tr-TR" sz="2400" dirty="0"/>
              <a:t>malzeme, güçlü ve uygun biçimde termoelektrik etki gösterir</a:t>
            </a:r>
            <a:r>
              <a:rPr lang="tr-TR" sz="2400" dirty="0" smtClean="0"/>
              <a:t>.</a:t>
            </a:r>
          </a:p>
          <a:p>
            <a:endParaRPr lang="tr-TR" sz="2400" dirty="0" smtClean="0"/>
          </a:p>
          <a:p>
            <a:pPr marL="285750" indent="-285750">
              <a:buFont typeface="Wingdings" panose="05000000000000000000" pitchFamily="2" charset="2"/>
              <a:buChar char="ü"/>
            </a:pPr>
            <a:r>
              <a:rPr lang="tr-TR" sz="2400" dirty="0" smtClean="0"/>
              <a:t>Termoelektrik </a:t>
            </a:r>
            <a:r>
              <a:rPr lang="tr-TR" sz="2400" dirty="0"/>
              <a:t>etki, ya sıcaklık farkının elektrik potansiyeli oluşturması ya da elektrik potansiyelinin sıcaklık farkına neden olması ile ilgili bir olaydır</a:t>
            </a:r>
            <a:r>
              <a:rPr lang="tr-TR" sz="2400" dirty="0" smtClean="0"/>
              <a:t>.</a:t>
            </a:r>
          </a:p>
          <a:p>
            <a:endParaRPr lang="tr-TR" sz="2400" dirty="0" smtClean="0"/>
          </a:p>
          <a:p>
            <a:pPr marL="285750" indent="-285750">
              <a:buFont typeface="Wingdings" panose="05000000000000000000" pitchFamily="2" charset="2"/>
              <a:buChar char="ü"/>
            </a:pPr>
            <a:r>
              <a:rPr lang="tr-TR" sz="2400" dirty="0" smtClean="0"/>
              <a:t>Termoelektrik </a:t>
            </a:r>
            <a:r>
              <a:rPr lang="tr-TR" sz="2400" dirty="0"/>
              <a:t>soğutma sistemde termoelektrik modül kullanılmaktadır</a:t>
            </a:r>
            <a:r>
              <a:rPr lang="tr-TR" sz="2400" dirty="0" smtClean="0"/>
              <a:t>.</a:t>
            </a:r>
          </a:p>
          <a:p>
            <a:endParaRPr lang="tr-TR" sz="2400" dirty="0"/>
          </a:p>
          <a:p>
            <a:pPr marL="285750" indent="-285750">
              <a:buFont typeface="Wingdings" panose="05000000000000000000" pitchFamily="2" charset="2"/>
              <a:buChar char="ü"/>
            </a:pPr>
            <a:r>
              <a:rPr lang="tr-TR" sz="2400" dirty="0" smtClean="0"/>
              <a:t>Termoelektrik </a:t>
            </a:r>
            <a:r>
              <a:rPr lang="tr-TR" sz="2400" dirty="0"/>
              <a:t>modül n ve p tipi malzemeden </a:t>
            </a:r>
            <a:r>
              <a:rPr lang="tr-TR" sz="2400" dirty="0" smtClean="0"/>
              <a:t>oluşmaktadır.</a:t>
            </a:r>
          </a:p>
          <a:p>
            <a:endParaRPr lang="tr-TR" sz="2400" dirty="0" smtClean="0"/>
          </a:p>
        </p:txBody>
      </p:sp>
    </p:spTree>
    <p:extLst>
      <p:ext uri="{BB962C8B-B14F-4D97-AF65-F5344CB8AC3E}">
        <p14:creationId xmlns:p14="http://schemas.microsoft.com/office/powerpoint/2010/main" val="11481186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6670129" y="864877"/>
            <a:ext cx="5188146" cy="3505504"/>
          </a:xfrm>
          <a:prstGeom prst="rect">
            <a:avLst/>
          </a:prstGeom>
        </p:spPr>
      </p:pic>
      <p:pic>
        <p:nvPicPr>
          <p:cNvPr id="3" name="Resim 2"/>
          <p:cNvPicPr>
            <a:picLocks noChangeAspect="1"/>
          </p:cNvPicPr>
          <p:nvPr/>
        </p:nvPicPr>
        <p:blipFill>
          <a:blip r:embed="rId3"/>
          <a:stretch>
            <a:fillRect/>
          </a:stretch>
        </p:blipFill>
        <p:spPr>
          <a:xfrm>
            <a:off x="396771" y="2163650"/>
            <a:ext cx="5782372" cy="3490175"/>
          </a:xfrm>
          <a:prstGeom prst="rect">
            <a:avLst/>
          </a:prstGeom>
        </p:spPr>
      </p:pic>
    </p:spTree>
    <p:extLst>
      <p:ext uri="{BB962C8B-B14F-4D97-AF65-F5344CB8AC3E}">
        <p14:creationId xmlns:p14="http://schemas.microsoft.com/office/powerpoint/2010/main" val="33855795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90092" y="929103"/>
            <a:ext cx="10539211" cy="4524315"/>
          </a:xfrm>
          <a:prstGeom prst="rect">
            <a:avLst/>
          </a:prstGeom>
          <a:solidFill>
            <a:schemeClr val="accent1"/>
          </a:solidFill>
        </p:spPr>
        <p:txBody>
          <a:bodyPr wrap="square">
            <a:spAutoFit/>
          </a:bodyPr>
          <a:lstStyle/>
          <a:p>
            <a:pPr marL="285750" indent="-285750">
              <a:buFont typeface="Wingdings" panose="05000000000000000000" pitchFamily="2" charset="2"/>
              <a:buChar char="ü"/>
            </a:pPr>
            <a:r>
              <a:rPr lang="tr-TR" sz="2400" dirty="0"/>
              <a:t>İki farklı yarıiletken malzemelerin kimyasal yöntemlerle birbirine birleştirilerek, oluşturulan devre üzerinden elektrik akımı geçirilmesiyle meydana gelen farklı sıcaklıklarda devrede aynı anda üç çeşit termoelektrik etki oluşur.</a:t>
            </a:r>
          </a:p>
          <a:p>
            <a:endParaRPr lang="tr-TR" sz="2400" dirty="0"/>
          </a:p>
          <a:p>
            <a:pPr marL="285750" indent="-285750">
              <a:buFont typeface="Wingdings" panose="05000000000000000000" pitchFamily="2" charset="2"/>
              <a:buChar char="ü"/>
            </a:pPr>
            <a:r>
              <a:rPr lang="tr-TR" sz="2400" dirty="0"/>
              <a:t> Bu üç etki mucitlerin isimleri ile anılır.</a:t>
            </a:r>
          </a:p>
          <a:p>
            <a:r>
              <a:rPr lang="tr-TR" sz="2400" dirty="0"/>
              <a:t>   </a:t>
            </a:r>
          </a:p>
          <a:p>
            <a:r>
              <a:rPr lang="tr-TR" sz="2400" dirty="0"/>
              <a:t>    </a:t>
            </a:r>
            <a:r>
              <a:rPr lang="tr-TR" sz="2400" dirty="0" smtClean="0"/>
              <a:t>			   		Bunlar</a:t>
            </a:r>
            <a:r>
              <a:rPr lang="tr-TR" sz="2400" dirty="0"/>
              <a:t>; </a:t>
            </a:r>
            <a:endParaRPr lang="tr-TR" sz="2400" dirty="0" smtClean="0"/>
          </a:p>
          <a:p>
            <a:endParaRPr lang="tr-TR" sz="2400" dirty="0" smtClean="0"/>
          </a:p>
          <a:p>
            <a:endParaRPr lang="tr-TR" sz="2400" dirty="0"/>
          </a:p>
          <a:p>
            <a:r>
              <a:rPr lang="tr-TR" sz="2400" dirty="0" smtClean="0"/>
              <a:t>	  </a:t>
            </a:r>
            <a:r>
              <a:rPr lang="tr-TR" sz="2400" dirty="0" err="1" smtClean="0"/>
              <a:t>Seebeck</a:t>
            </a:r>
            <a:r>
              <a:rPr lang="tr-TR" sz="2400" dirty="0" smtClean="0"/>
              <a:t>	           	</a:t>
            </a:r>
            <a:r>
              <a:rPr lang="tr-TR" sz="2400" dirty="0" err="1" smtClean="0"/>
              <a:t>Peltier</a:t>
            </a:r>
            <a:r>
              <a:rPr lang="tr-TR" sz="2400" dirty="0" smtClean="0"/>
              <a:t> </a:t>
            </a:r>
            <a:r>
              <a:rPr lang="tr-TR" sz="2400" dirty="0"/>
              <a:t>	</a:t>
            </a:r>
            <a:r>
              <a:rPr lang="tr-TR" sz="2400" dirty="0" smtClean="0"/>
              <a:t>	 </a:t>
            </a:r>
            <a:r>
              <a:rPr lang="tr-TR" sz="2400" dirty="0" err="1"/>
              <a:t>Thomsom</a:t>
            </a:r>
            <a:r>
              <a:rPr lang="tr-TR" sz="2400" dirty="0"/>
              <a:t> </a:t>
            </a:r>
            <a:endParaRPr lang="tr-TR" sz="2400" dirty="0" smtClean="0"/>
          </a:p>
          <a:p>
            <a:endParaRPr lang="tr-TR" sz="2400" dirty="0"/>
          </a:p>
        </p:txBody>
      </p:sp>
      <p:cxnSp>
        <p:nvCxnSpPr>
          <p:cNvPr id="4" name="Düz Ok Bağlayıcısı 3"/>
          <p:cNvCxnSpPr/>
          <p:nvPr/>
        </p:nvCxnSpPr>
        <p:spPr>
          <a:xfrm flipH="1">
            <a:off x="3162924" y="3805390"/>
            <a:ext cx="2248580" cy="837126"/>
          </a:xfrm>
          <a:prstGeom prst="straightConnector1">
            <a:avLst/>
          </a:prstGeom>
          <a:ln>
            <a:solidFill>
              <a:schemeClr val="tx2">
                <a:alpha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 name="Düz Ok Bağlayıcısı 6"/>
          <p:cNvCxnSpPr/>
          <p:nvPr/>
        </p:nvCxnSpPr>
        <p:spPr>
          <a:xfrm>
            <a:off x="5763720" y="3805390"/>
            <a:ext cx="12878" cy="837126"/>
          </a:xfrm>
          <a:prstGeom prst="straightConnector1">
            <a:avLst/>
          </a:prstGeom>
          <a:ln>
            <a:solidFill>
              <a:schemeClr val="tx2">
                <a:alpha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 name="Düz Ok Bağlayıcısı 8"/>
          <p:cNvCxnSpPr/>
          <p:nvPr/>
        </p:nvCxnSpPr>
        <p:spPr>
          <a:xfrm>
            <a:off x="6154570" y="3772136"/>
            <a:ext cx="2150772" cy="837126"/>
          </a:xfrm>
          <a:prstGeom prst="straightConnector1">
            <a:avLst/>
          </a:prstGeom>
          <a:ln>
            <a:solidFill>
              <a:schemeClr val="tx2">
                <a:alpha val="6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05078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83628" y="858493"/>
            <a:ext cx="6581104" cy="5170646"/>
          </a:xfrm>
          <a:prstGeom prst="rect">
            <a:avLst/>
          </a:prstGeom>
        </p:spPr>
        <p:txBody>
          <a:bodyPr wrap="square">
            <a:spAutoFit/>
          </a:bodyPr>
          <a:lstStyle/>
          <a:p>
            <a:pPr marL="285750" indent="-285750">
              <a:buFont typeface="Wingdings" panose="05000000000000000000" pitchFamily="2" charset="2"/>
              <a:buChar char="ü"/>
            </a:pPr>
            <a:r>
              <a:rPr lang="tr-TR" sz="2200" dirty="0" err="1" smtClean="0"/>
              <a:t>Termoeletkrik</a:t>
            </a:r>
            <a:r>
              <a:rPr lang="tr-TR" sz="2200" dirty="0" smtClean="0"/>
              <a:t> etki ilk </a:t>
            </a:r>
            <a:r>
              <a:rPr lang="tr-TR" sz="2200" dirty="0"/>
              <a:t>olarak 1800'lü yıllarda Alman fizikçi Johann </a:t>
            </a:r>
            <a:r>
              <a:rPr lang="tr-TR" sz="2200" dirty="0" err="1"/>
              <a:t>Seebeck</a:t>
            </a:r>
            <a:r>
              <a:rPr lang="tr-TR" sz="2200" dirty="0"/>
              <a:t> tarafından gözlemlenmiştir. </a:t>
            </a:r>
            <a:endParaRPr lang="tr-TR" sz="2200" dirty="0" smtClean="0"/>
          </a:p>
          <a:p>
            <a:endParaRPr lang="tr-TR" sz="2200" dirty="0" smtClean="0"/>
          </a:p>
          <a:p>
            <a:pPr marL="285750" indent="-285750">
              <a:buFont typeface="Wingdings" panose="05000000000000000000" pitchFamily="2" charset="2"/>
              <a:buChar char="ü"/>
            </a:pPr>
            <a:r>
              <a:rPr lang="tr-TR" sz="2200" dirty="0" err="1" smtClean="0"/>
              <a:t>Seebeck</a:t>
            </a:r>
            <a:r>
              <a:rPr lang="tr-TR" sz="2200" dirty="0"/>
              <a:t>, iki farklı metaller plakayı </a:t>
            </a:r>
            <a:r>
              <a:rPr lang="tr-TR" sz="2200" dirty="0" smtClean="0"/>
              <a:t>iki </a:t>
            </a:r>
            <a:r>
              <a:rPr lang="tr-TR" sz="2200" dirty="0"/>
              <a:t>ucundan birbirine temas ettirerek bir devre kurmuş ve bu devreyi bir ucundan ısıtmıştır</a:t>
            </a:r>
            <a:r>
              <a:rPr lang="tr-TR" sz="2200" dirty="0" smtClean="0"/>
              <a:t>.</a:t>
            </a:r>
          </a:p>
          <a:p>
            <a:endParaRPr lang="tr-TR" sz="2200" dirty="0" smtClean="0"/>
          </a:p>
          <a:p>
            <a:pPr marL="285750" indent="-285750">
              <a:buFont typeface="Wingdings" panose="05000000000000000000" pitchFamily="2" charset="2"/>
              <a:buChar char="ü"/>
            </a:pPr>
            <a:r>
              <a:rPr lang="tr-TR" sz="2200" dirty="0" smtClean="0"/>
              <a:t> </a:t>
            </a:r>
            <a:r>
              <a:rPr lang="tr-TR" sz="2200" dirty="0"/>
              <a:t>Isının etkisiyle yakındaki bir </a:t>
            </a:r>
            <a:r>
              <a:rPr lang="tr-TR" sz="2200" dirty="0" err="1"/>
              <a:t>mıktnatısın</a:t>
            </a:r>
            <a:r>
              <a:rPr lang="tr-TR" sz="2200" dirty="0"/>
              <a:t> hareket ettiğini fark etmiştir</a:t>
            </a:r>
            <a:r>
              <a:rPr lang="tr-TR" sz="2200" dirty="0" smtClean="0"/>
              <a:t>.</a:t>
            </a:r>
          </a:p>
          <a:p>
            <a:endParaRPr lang="tr-TR" sz="2200" dirty="0" smtClean="0"/>
          </a:p>
          <a:p>
            <a:pPr marL="285750" indent="-285750">
              <a:buFont typeface="Wingdings" panose="05000000000000000000" pitchFamily="2" charset="2"/>
              <a:buChar char="ü"/>
            </a:pPr>
            <a:r>
              <a:rPr lang="tr-TR" sz="2200" dirty="0" smtClean="0"/>
              <a:t>Yani </a:t>
            </a:r>
            <a:r>
              <a:rPr lang="tr-TR" sz="2200" dirty="0"/>
              <a:t>ısının etkisiyle bir elektrik akımı üretilmiş, üretilen elektrik </a:t>
            </a:r>
            <a:r>
              <a:rPr lang="tr-TR" sz="2200" dirty="0" err="1"/>
              <a:t>akımıda</a:t>
            </a:r>
            <a:r>
              <a:rPr lang="tr-TR" sz="2200" dirty="0"/>
              <a:t> bir </a:t>
            </a:r>
            <a:r>
              <a:rPr lang="tr-TR" sz="2200" dirty="0" smtClean="0"/>
              <a:t>  elektrik </a:t>
            </a:r>
            <a:r>
              <a:rPr lang="tr-TR" sz="2200" dirty="0"/>
              <a:t>alana neden olarak mıknatıs hareket etmiştir</a:t>
            </a:r>
            <a:r>
              <a:rPr lang="tr-TR" sz="2200" dirty="0" smtClean="0"/>
              <a:t>.</a:t>
            </a:r>
          </a:p>
          <a:p>
            <a:endParaRPr lang="tr-TR" sz="2200" dirty="0"/>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64732" y="883828"/>
            <a:ext cx="5212620" cy="4657296"/>
          </a:xfrm>
          <a:prstGeom prst="rect">
            <a:avLst/>
          </a:prstGeom>
        </p:spPr>
      </p:pic>
      <p:sp>
        <p:nvSpPr>
          <p:cNvPr id="4" name="Metin kutusu 3"/>
          <p:cNvSpPr txBox="1"/>
          <p:nvPr/>
        </p:nvSpPr>
        <p:spPr>
          <a:xfrm>
            <a:off x="412123" y="360608"/>
            <a:ext cx="3062057" cy="523220"/>
          </a:xfrm>
          <a:prstGeom prst="rect">
            <a:avLst/>
          </a:prstGeom>
          <a:noFill/>
        </p:spPr>
        <p:txBody>
          <a:bodyPr wrap="none" rtlCol="0">
            <a:spAutoFit/>
          </a:bodyPr>
          <a:lstStyle/>
          <a:p>
            <a:pPr marL="457200" indent="-457200">
              <a:buClr>
                <a:schemeClr val="tx1"/>
              </a:buClr>
              <a:buFont typeface="Century Gothic" panose="020B0502020202020204" pitchFamily="34" charset="0"/>
              <a:buChar char="►"/>
            </a:pPr>
            <a:r>
              <a:rPr lang="tr-TR" sz="2800" dirty="0" err="1" smtClean="0">
                <a:solidFill>
                  <a:schemeClr val="bg2"/>
                </a:solidFill>
              </a:rPr>
              <a:t>Seebeck</a:t>
            </a:r>
            <a:r>
              <a:rPr lang="tr-TR" sz="2800" dirty="0" smtClean="0">
                <a:solidFill>
                  <a:schemeClr val="bg2"/>
                </a:solidFill>
              </a:rPr>
              <a:t> Etkisi</a:t>
            </a:r>
            <a:endParaRPr lang="tr-TR" sz="2800" dirty="0">
              <a:solidFill>
                <a:schemeClr val="bg2"/>
              </a:solidFill>
            </a:endParaRPr>
          </a:p>
        </p:txBody>
      </p:sp>
    </p:spTree>
    <p:extLst>
      <p:ext uri="{BB962C8B-B14F-4D97-AF65-F5344CB8AC3E}">
        <p14:creationId xmlns:p14="http://schemas.microsoft.com/office/powerpoint/2010/main" val="6072754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Dikdörtgen 1"/>
          <p:cNvSpPr/>
          <p:nvPr/>
        </p:nvSpPr>
        <p:spPr>
          <a:xfrm>
            <a:off x="588134" y="858162"/>
            <a:ext cx="10590727" cy="3139321"/>
          </a:xfrm>
          <a:prstGeom prst="rect">
            <a:avLst/>
          </a:prstGeom>
        </p:spPr>
        <p:txBody>
          <a:bodyPr wrap="square">
            <a:spAutoFit/>
          </a:bodyPr>
          <a:lstStyle/>
          <a:p>
            <a:pPr marL="285750" indent="-285750" algn="just">
              <a:buFont typeface="Wingdings" panose="05000000000000000000" pitchFamily="2" charset="2"/>
              <a:buChar char="ü"/>
            </a:pPr>
            <a:r>
              <a:rPr lang="tr-TR" sz="2200" dirty="0" err="1"/>
              <a:t>Seebeck</a:t>
            </a:r>
            <a:r>
              <a:rPr lang="tr-TR" sz="2200" dirty="0"/>
              <a:t> etkisi sıcaklık farklarının, bir potansiyel fark oluşturmasıyla doğrudan elektrik enerjisine dönüşümüdür. </a:t>
            </a:r>
            <a:endParaRPr lang="tr-TR" sz="2200" dirty="0" smtClean="0"/>
          </a:p>
          <a:p>
            <a:pPr algn="just"/>
            <a:endParaRPr lang="tr-TR" sz="2200" dirty="0" smtClean="0"/>
          </a:p>
          <a:p>
            <a:pPr marL="285750" indent="-285750" algn="just">
              <a:buFont typeface="Wingdings" panose="05000000000000000000" pitchFamily="2" charset="2"/>
              <a:buChar char="ü"/>
            </a:pPr>
            <a:r>
              <a:rPr lang="tr-TR" sz="2200" dirty="0" smtClean="0"/>
              <a:t>Farklı </a:t>
            </a:r>
            <a:r>
              <a:rPr lang="tr-TR" sz="2200" dirty="0"/>
              <a:t>iki metal plaka uç noktalarından temas ettirilip bir ucundan ısıtıldığında, elektronlar kinetik enerjilerinin artması sonucu sıcak uçtan soğuk uca doğru hareket eder. </a:t>
            </a:r>
            <a:endParaRPr lang="tr-TR" sz="2200" dirty="0" smtClean="0"/>
          </a:p>
          <a:p>
            <a:pPr algn="just"/>
            <a:endParaRPr lang="tr-TR" sz="2200" dirty="0" smtClean="0"/>
          </a:p>
          <a:p>
            <a:pPr marL="285750" indent="-285750" algn="just">
              <a:buFont typeface="Wingdings" panose="05000000000000000000" pitchFamily="2" charset="2"/>
              <a:buChar char="ü"/>
            </a:pPr>
            <a:r>
              <a:rPr lang="tr-TR" sz="2200" dirty="0" smtClean="0"/>
              <a:t>Metallerdeki </a:t>
            </a:r>
            <a:r>
              <a:rPr lang="tr-TR" sz="2200" dirty="0"/>
              <a:t>ısıl iletkenliklerinin farklı </a:t>
            </a:r>
            <a:r>
              <a:rPr lang="tr-TR" sz="2200" dirty="0" smtClean="0"/>
              <a:t>olmasıyla da </a:t>
            </a:r>
            <a:r>
              <a:rPr lang="tr-TR" sz="2200" dirty="0"/>
              <a:t>sıcak uç ile soğuk uç arasında potansiyel fark oluşur.</a:t>
            </a: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9430" y="4129384"/>
            <a:ext cx="10309431" cy="2391109"/>
          </a:xfrm>
          <a:prstGeom prst="rect">
            <a:avLst/>
          </a:prstGeom>
        </p:spPr>
      </p:pic>
    </p:spTree>
    <p:extLst>
      <p:ext uri="{BB962C8B-B14F-4D97-AF65-F5344CB8AC3E}">
        <p14:creationId xmlns:p14="http://schemas.microsoft.com/office/powerpoint/2010/main" val="42906108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Dikdörtgen 1"/>
          <p:cNvSpPr/>
          <p:nvPr/>
        </p:nvSpPr>
        <p:spPr>
          <a:xfrm>
            <a:off x="437881" y="824248"/>
            <a:ext cx="10702343" cy="2800767"/>
          </a:xfrm>
          <a:prstGeom prst="rect">
            <a:avLst/>
          </a:prstGeom>
        </p:spPr>
        <p:txBody>
          <a:bodyPr wrap="square">
            <a:spAutoFit/>
          </a:bodyPr>
          <a:lstStyle/>
          <a:p>
            <a:pPr marL="285750" indent="-285750" algn="just">
              <a:buFont typeface="Wingdings" panose="05000000000000000000" pitchFamily="2" charset="2"/>
              <a:buChar char="ü"/>
            </a:pPr>
            <a:r>
              <a:rPr lang="tr-TR" sz="2200" dirty="0">
                <a:solidFill>
                  <a:schemeClr val="accent1">
                    <a:lumMod val="60000"/>
                    <a:lumOff val="40000"/>
                  </a:schemeClr>
                </a:solidFill>
              </a:rPr>
              <a:t>Oluşan bu potansiyel fark, metallerin ısıl güçleri ile birleşme noktalarının sıcaklık farkına bağlı olarak değişmektedir. Isıl güçlerin, ölçülen sıcaklık değerlerinde etkin olarak sabit olduğu düşünülürse potansiyel fark;</a:t>
            </a:r>
          </a:p>
          <a:p>
            <a:pPr algn="just"/>
            <a:r>
              <a:rPr lang="tr-TR" sz="2200" dirty="0">
                <a:solidFill>
                  <a:schemeClr val="accent1">
                    <a:lumMod val="60000"/>
                    <a:lumOff val="40000"/>
                  </a:schemeClr>
                </a:solidFill>
              </a:rPr>
              <a:t> </a:t>
            </a:r>
          </a:p>
          <a:p>
            <a:pPr algn="just"/>
            <a:r>
              <a:rPr lang="tr-TR" sz="2200" dirty="0" smtClean="0">
                <a:solidFill>
                  <a:schemeClr val="accent1">
                    <a:lumMod val="60000"/>
                    <a:lumOff val="40000"/>
                  </a:schemeClr>
                </a:solidFill>
              </a:rPr>
              <a:t>                   V</a:t>
            </a:r>
            <a:r>
              <a:rPr lang="tr-TR" sz="2200" dirty="0">
                <a:solidFill>
                  <a:schemeClr val="accent1">
                    <a:lumMod val="60000"/>
                    <a:lumOff val="40000"/>
                  </a:schemeClr>
                </a:solidFill>
              </a:rPr>
              <a:t>= (</a:t>
            </a:r>
            <a:r>
              <a:rPr lang="tr-TR" sz="2200" dirty="0" err="1">
                <a:solidFill>
                  <a:schemeClr val="accent1">
                    <a:lumMod val="60000"/>
                    <a:lumOff val="40000"/>
                  </a:schemeClr>
                </a:solidFill>
              </a:rPr>
              <a:t>Sa</a:t>
            </a:r>
            <a:r>
              <a:rPr lang="tr-TR" sz="2200" dirty="0">
                <a:solidFill>
                  <a:schemeClr val="accent1">
                    <a:lumMod val="60000"/>
                    <a:lumOff val="40000"/>
                  </a:schemeClr>
                </a:solidFill>
              </a:rPr>
              <a:t> – Sb) * (T2 – </a:t>
            </a:r>
            <a:r>
              <a:rPr lang="tr-TR" sz="2200" dirty="0" smtClean="0">
                <a:solidFill>
                  <a:schemeClr val="accent1">
                    <a:lumMod val="60000"/>
                    <a:lumOff val="40000"/>
                  </a:schemeClr>
                </a:solidFill>
              </a:rPr>
              <a:t>T1)            olarak </a:t>
            </a:r>
            <a:r>
              <a:rPr lang="tr-TR" sz="2200" dirty="0">
                <a:solidFill>
                  <a:schemeClr val="accent1">
                    <a:lumMod val="60000"/>
                    <a:lumOff val="40000"/>
                  </a:schemeClr>
                </a:solidFill>
              </a:rPr>
              <a:t>indirgenebilir</a:t>
            </a:r>
            <a:r>
              <a:rPr lang="tr-TR" sz="2200" dirty="0" smtClean="0">
                <a:solidFill>
                  <a:schemeClr val="accent1">
                    <a:lumMod val="60000"/>
                    <a:lumOff val="40000"/>
                  </a:schemeClr>
                </a:solidFill>
              </a:rPr>
              <a:t>.</a:t>
            </a:r>
          </a:p>
          <a:p>
            <a:pPr algn="just"/>
            <a:endParaRPr lang="tr-TR" sz="2200" dirty="0" smtClean="0">
              <a:solidFill>
                <a:schemeClr val="accent1">
                  <a:lumMod val="60000"/>
                  <a:lumOff val="40000"/>
                </a:schemeClr>
              </a:solidFill>
            </a:endParaRPr>
          </a:p>
          <a:p>
            <a:pPr marL="285750" indent="-285750" algn="just">
              <a:buFont typeface="Wingdings" panose="05000000000000000000" pitchFamily="2" charset="2"/>
              <a:buChar char="ü"/>
            </a:pPr>
            <a:r>
              <a:rPr lang="tr-TR" sz="2200" dirty="0" smtClean="0">
                <a:solidFill>
                  <a:schemeClr val="accent1">
                    <a:lumMod val="60000"/>
                    <a:lumOff val="40000"/>
                  </a:schemeClr>
                </a:solidFill>
              </a:rPr>
              <a:t>Yani </a:t>
            </a:r>
            <a:r>
              <a:rPr lang="tr-TR" sz="2200" dirty="0">
                <a:solidFill>
                  <a:schemeClr val="accent1">
                    <a:lumMod val="60000"/>
                    <a:lumOff val="40000"/>
                  </a:schemeClr>
                </a:solidFill>
              </a:rPr>
              <a:t>potansiyel fark, ısıl güçlerin farkı ile birleşme uçlarının sıcaklık farkının çarpımına bağlı </a:t>
            </a:r>
            <a:r>
              <a:rPr lang="tr-TR" sz="2200" dirty="0" smtClean="0">
                <a:solidFill>
                  <a:schemeClr val="accent1">
                    <a:lumMod val="60000"/>
                    <a:lumOff val="40000"/>
                  </a:schemeClr>
                </a:solidFill>
              </a:rPr>
              <a:t>    olarak </a:t>
            </a:r>
            <a:r>
              <a:rPr lang="tr-TR" sz="2200" dirty="0">
                <a:solidFill>
                  <a:schemeClr val="accent1">
                    <a:lumMod val="60000"/>
                    <a:lumOff val="40000"/>
                  </a:schemeClr>
                </a:solidFill>
              </a:rPr>
              <a:t>değişmektedir.</a:t>
            </a: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88825" y="3573665"/>
            <a:ext cx="7568897" cy="2493284"/>
          </a:xfrm>
          <a:prstGeom prst="rect">
            <a:avLst/>
          </a:prstGeom>
        </p:spPr>
      </p:pic>
    </p:spTree>
    <p:extLst>
      <p:ext uri="{BB962C8B-B14F-4D97-AF65-F5344CB8AC3E}">
        <p14:creationId xmlns:p14="http://schemas.microsoft.com/office/powerpoint/2010/main" val="1080119525"/>
      </p:ext>
    </p:extLst>
  </p:cSld>
  <p:clrMapOvr>
    <a:masterClrMapping/>
  </p:clrMapOvr>
</p:sld>
</file>

<file path=ppt/theme/theme1.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467</TotalTime>
  <Words>1283</Words>
  <Application>Microsoft Office PowerPoint</Application>
  <PresentationFormat>Geniş ekran</PresentationFormat>
  <Paragraphs>174</Paragraphs>
  <Slides>33</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33</vt:i4>
      </vt:variant>
    </vt:vector>
  </HeadingPairs>
  <TitlesOfParts>
    <vt:vector size="40" baseType="lpstr">
      <vt:lpstr>Arial</vt:lpstr>
      <vt:lpstr>Cambria Math</vt:lpstr>
      <vt:lpstr>Century Gothic</vt:lpstr>
      <vt:lpstr>Times New Roman</vt:lpstr>
      <vt:lpstr>Wingdings</vt:lpstr>
      <vt:lpstr>Wingdings 3</vt:lpstr>
      <vt:lpstr>Dilim</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Termo iletken malzemeler</dc:title>
  <dc:creator>casperpc</dc:creator>
  <cp:lastModifiedBy>casperpc</cp:lastModifiedBy>
  <cp:revision>49</cp:revision>
  <dcterms:created xsi:type="dcterms:W3CDTF">2017-03-20T19:24:31Z</dcterms:created>
  <dcterms:modified xsi:type="dcterms:W3CDTF">2017-05-10T18:18:21Z</dcterms:modified>
</cp:coreProperties>
</file>